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4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</p:sldMasterIdLst>
  <p:notesMasterIdLst>
    <p:notesMasterId r:id="rId24"/>
  </p:notesMasterIdLst>
  <p:sldIdLst>
    <p:sldId id="256" r:id="rId3"/>
    <p:sldId id="257" r:id="rId4"/>
    <p:sldId id="278" r:id="rId5"/>
    <p:sldId id="260" r:id="rId6"/>
    <p:sldId id="277" r:id="rId7"/>
    <p:sldId id="261" r:id="rId8"/>
    <p:sldId id="265" r:id="rId9"/>
    <p:sldId id="274" r:id="rId10"/>
    <p:sldId id="284" r:id="rId11"/>
    <p:sldId id="285" r:id="rId12"/>
    <p:sldId id="286" r:id="rId13"/>
    <p:sldId id="275" r:id="rId14"/>
    <p:sldId id="268" r:id="rId15"/>
    <p:sldId id="276" r:id="rId16"/>
    <p:sldId id="269" r:id="rId17"/>
    <p:sldId id="280" r:id="rId18"/>
    <p:sldId id="282" r:id="rId19"/>
    <p:sldId id="283" r:id="rId20"/>
    <p:sldId id="272" r:id="rId21"/>
    <p:sldId id="273" r:id="rId22"/>
    <p:sldId id="279" r:id="rId23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DM Sans 14pt" pitchFamily="2" charset="0"/>
      <p:regular r:id="rId27"/>
      <p:bold r:id="rId28"/>
      <p:italic r:id="rId29"/>
      <p:boldItalic r:id="rId30"/>
    </p:embeddedFont>
    <p:embeddedFont>
      <p:font typeface="DM Sans 14pt Light" pitchFamily="2" charset="0"/>
      <p:regular r:id="rId31"/>
      <p:italic r:id="rId32"/>
    </p:embeddedFont>
    <p:embeddedFont>
      <p:font typeface="DM Sans 14pt Medium" pitchFamily="2" charset="0"/>
      <p:regular r:id="rId33"/>
      <p:italic r:id="rId34"/>
    </p:embeddedFont>
    <p:embeddedFont>
      <p:font typeface="Helvetica" panose="020B0604020202020204" pitchFamily="34" charset="0"/>
      <p:regular r:id="rId35"/>
      <p:bold r:id="rId36"/>
      <p:italic r:id="rId37"/>
      <p:boldItalic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49" userDrawn="1">
          <p15:clr>
            <a:srgbClr val="747775"/>
          </p15:clr>
        </p15:guide>
        <p15:guide id="4" orient="horz" pos="2890" userDrawn="1">
          <p15:clr>
            <a:srgbClr val="747775"/>
          </p15:clr>
        </p15:guide>
        <p15:guide id="5" orient="horz" pos="509" userDrawn="1">
          <p15:clr>
            <a:srgbClr val="747775"/>
          </p15:clr>
        </p15:guide>
        <p15:guide id="6" orient="horz" pos="418" userDrawn="1">
          <p15:clr>
            <a:srgbClr val="747775"/>
          </p15:clr>
        </p15:guide>
        <p15:guide id="7" orient="horz" pos="962" userDrawn="1">
          <p15:clr>
            <a:srgbClr val="747775"/>
          </p15:clr>
        </p15:guide>
        <p15:guide id="11" orient="horz" pos="1801" userDrawn="1">
          <p15:clr>
            <a:srgbClr val="747775"/>
          </p15:clr>
        </p15:guide>
        <p15:guide id="12" pos="2449" userDrawn="1">
          <p15:clr>
            <a:srgbClr val="747775"/>
          </p15:clr>
        </p15:guide>
        <p15:guide id="13" pos="476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7"/>
    <a:srgbClr val="EFEFE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>
      <p:cViewPr varScale="1">
        <p:scale>
          <a:sx n="147" d="100"/>
          <a:sy n="147" d="100"/>
        </p:scale>
        <p:origin x="564" y="114"/>
      </p:cViewPr>
      <p:guideLst>
        <p:guide pos="249"/>
        <p:guide orient="horz" pos="2890"/>
        <p:guide orient="horz" pos="509"/>
        <p:guide orient="horz" pos="418"/>
        <p:guide orient="horz" pos="962"/>
        <p:guide orient="horz" pos="1801"/>
        <p:guide pos="2449"/>
        <p:guide pos="4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F-4BA1-8148-B40F8E00FF21}"/>
              </c:ext>
            </c:extLst>
          </c:dPt>
          <c:dPt>
            <c:idx val="1"/>
            <c:bubble3D val="0"/>
            <c:spPr>
              <a:solidFill>
                <a:srgbClr val="EFEFE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1DF-4BA1-8148-B40F8E00FF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E9-4878-BE35-76A1BCF6B9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CE9-4878-BE35-76A1BCF6B96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F-4BA1-8148-B40F8E00F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F-4BA1-8148-B40F8E00FF21}"/>
              </c:ext>
            </c:extLst>
          </c:dPt>
          <c:dPt>
            <c:idx val="1"/>
            <c:bubble3D val="0"/>
            <c:spPr>
              <a:solidFill>
                <a:srgbClr val="EFEFE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1DF-4BA1-8148-B40F8E00FF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0F-48D8-90CE-FAF7EE3A72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0F-48D8-90CE-FAF7EE3A72A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F-4BA1-8148-B40F8E00F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F-4BA1-8148-B40F8E00FF21}"/>
              </c:ext>
            </c:extLst>
          </c:dPt>
          <c:dPt>
            <c:idx val="1"/>
            <c:bubble3D val="0"/>
            <c:spPr>
              <a:solidFill>
                <a:srgbClr val="EFEFE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1DF-4BA1-8148-B40F8E00FF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0F-48D8-90CE-FAF7EE3A72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0F-48D8-90CE-FAF7EE3A72A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F-4BA1-8148-B40F8E00F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F-4BA1-8148-B40F8E00FF21}"/>
              </c:ext>
            </c:extLst>
          </c:dPt>
          <c:dPt>
            <c:idx val="1"/>
            <c:bubble3D val="0"/>
            <c:spPr>
              <a:solidFill>
                <a:srgbClr val="EFEFE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1DF-4BA1-8148-B40F8E00FF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0F-48D8-90CE-FAF7EE3A72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0F-48D8-90CE-FAF7EE3A72A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F-4BA1-8148-B40F8E00F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CF-45DF-9970-703829C3FF61}"/>
              </c:ext>
            </c:extLst>
          </c:dPt>
          <c:dPt>
            <c:idx val="1"/>
            <c:bubble3D val="0"/>
            <c:spPr>
              <a:solidFill>
                <a:srgbClr val="EFEFE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CF-45DF-9970-703829C3FF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CF-45DF-9970-703829C3FF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CCF-45DF-9970-703829C3FF6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CF-45DF-9970-703829C3F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3208E-2"/>
          <c:y val="2.8598800000000001E-2"/>
          <c:w val="0.93567900000000004"/>
          <c:h val="0.922502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E301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81E-ED47-A02A-1257D16E3A5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81E-ED47-A02A-1257D16E3A5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281E-ED47-A02A-1257D16E3A5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281E-ED47-A02A-1257D16E3A5C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1E-ED47-A02A-1257D16E3A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81E-ED47-A02A-1257D16E3A5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round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1E-ED47-A02A-1257D16E3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000" b="1" i="0" u="none" strike="noStrike">
                <a:solidFill>
                  <a:schemeClr val="tx1"/>
                </a:solidFill>
                <a:latin typeface="DM Sans 14pt SemiBold" pitchFamily="2" charset="77"/>
              </a:defRPr>
            </a:pPr>
            <a:endParaRPr lang="es-E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chemeClr val="bg1">
                    <a:lumMod val="50000"/>
                  </a:schemeClr>
                </a:solidFill>
                <a:latin typeface="DM Sans 14pt Medium" pitchFamily="2" charset="77"/>
              </a:defRPr>
            </a:pPr>
            <a:endParaRPr lang="es-ES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DM Sans 14pt" pitchFamily="2" charset="77"/>
        <a:ea typeface="Urbanist" panose="020B0A04040200000203" pitchFamily="34" charset="0"/>
        <a:cs typeface="Urbanist" panose="020B0A04040200000203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ada3ec44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ada3ec44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ada3ec44f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ada3ec44f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6696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66efbba2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66efbba29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ada3ec44f6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ada3ec44f6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ada3ec44f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ada3ec44f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012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ada3ec44f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ada3ec44f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da3ec44f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da3ec44f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4983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66efbba29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66efbba29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66efbba2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66efbba2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66efbba2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66efbba2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41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da3ec44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ada3ec44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da3ec44f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da3ec44f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3685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da3ec44f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da3ec44f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ada3ec44f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ada3ec44f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37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ada3ec44f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ada3ec44f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ada3ec44f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ada3ec44f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66efbba29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66efbba29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ada3ec44f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ada3ec44f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60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1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>
            <a:spLocks noGrp="1"/>
          </p:cNvSpPr>
          <p:nvPr>
            <p:ph type="pic" idx="2"/>
          </p:nvPr>
        </p:nvSpPr>
        <p:spPr>
          <a:xfrm>
            <a:off x="405353" y="1092534"/>
            <a:ext cx="3478490" cy="3481536"/>
          </a:xfrm>
          <a:prstGeom prst="roundRect">
            <a:avLst>
              <a:gd name="adj" fmla="val 14224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1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>
            <a:spLocks noGrp="1"/>
          </p:cNvSpPr>
          <p:nvPr>
            <p:ph type="pic" idx="2"/>
          </p:nvPr>
        </p:nvSpPr>
        <p:spPr>
          <a:xfrm rot="119651">
            <a:off x="6352779" y="994182"/>
            <a:ext cx="2215642" cy="4471522"/>
          </a:xfrm>
          <a:prstGeom prst="roundRect">
            <a:avLst>
              <a:gd name="adj" fmla="val 1430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>
  <p:cSld name="CUSTOM_16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>
            <a:spLocks noGrp="1"/>
          </p:cNvSpPr>
          <p:nvPr>
            <p:ph type="pic" idx="2"/>
          </p:nvPr>
        </p:nvSpPr>
        <p:spPr>
          <a:xfrm rot="-120364">
            <a:off x="749329" y="2246368"/>
            <a:ext cx="2416781" cy="3338940"/>
          </a:xfrm>
          <a:prstGeom prst="roundRect">
            <a:avLst>
              <a:gd name="adj" fmla="val 1431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10">
    <p:bg>
      <p:bgPr>
        <a:gradFill>
          <a:gsLst>
            <a:gs pos="0">
              <a:schemeClr val="bg2"/>
            </a:gs>
            <a:gs pos="50000">
              <a:srgbClr val="8E7CC3"/>
            </a:gs>
            <a:gs pos="100000">
              <a:schemeClr val="accent2">
                <a:lumMod val="40000"/>
                <a:lumOff val="60000"/>
              </a:schemeClr>
            </a:gs>
          </a:gsLst>
          <a:lin ang="2698631" scaled="0"/>
        </a:gra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CUSTOM_10_2_1">
    <p:bg>
      <p:bgPr>
        <a:gradFill>
          <a:gsLst>
            <a:gs pos="0">
              <a:srgbClr val="0E0822"/>
            </a:gs>
            <a:gs pos="50000">
              <a:srgbClr val="8E7CC3"/>
            </a:gs>
            <a:gs pos="100000">
              <a:srgbClr val="C9B5F8"/>
            </a:gs>
          </a:gsLst>
          <a:lin ang="2698631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>
            <a:spLocks noGrp="1"/>
          </p:cNvSpPr>
          <p:nvPr>
            <p:ph type="pic" idx="2"/>
          </p:nvPr>
        </p:nvSpPr>
        <p:spPr>
          <a:xfrm rot="-501">
            <a:off x="457200" y="2879050"/>
            <a:ext cx="8229600" cy="2548800"/>
          </a:xfrm>
          <a:prstGeom prst="roundRect">
            <a:avLst>
              <a:gd name="adj" fmla="val 1015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itle" preserve="1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07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F769DE-B536-188A-C537-0638AFF9E94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3604" y="53108"/>
            <a:ext cx="1567061" cy="6855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FDFCC95-5CC4-00C9-C1F5-ADFD2DE9795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31329" y="248553"/>
            <a:ext cx="1291590" cy="26494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E46962"/>
          </p15:clr>
        </p15:guide>
        <p15:guide id="2" pos="72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72">
          <p15:clr>
            <a:srgbClr val="E46962"/>
          </p15:clr>
        </p15:guide>
        <p15:guide id="5" orient="horz" pos="1584">
          <p15:clr>
            <a:srgbClr val="E46962"/>
          </p15:clr>
        </p15:guide>
        <p15:guide id="6" pos="2844">
          <p15:clr>
            <a:srgbClr val="E46962"/>
          </p15:clr>
        </p15:guide>
        <p15:guide id="7" pos="5688">
          <p15:clr>
            <a:srgbClr val="E46962"/>
          </p15:clr>
        </p15:guide>
        <p15:guide id="8" pos="5616">
          <p15:clr>
            <a:srgbClr val="E46962"/>
          </p15:clr>
        </p15:guide>
        <p15:guide id="9" orient="horz" pos="3168">
          <p15:clr>
            <a:srgbClr val="E46962"/>
          </p15:clr>
        </p15:guide>
        <p15:guide id="10" orient="horz" pos="3096">
          <p15:clr>
            <a:srgbClr val="E46962"/>
          </p15:clr>
        </p15:guide>
        <p15:guide id="11" pos="2916">
          <p15:clr>
            <a:srgbClr val="E46962"/>
          </p15:clr>
        </p15:guide>
        <p15:guide id="12" orient="horz" pos="1656">
          <p15:clr>
            <a:srgbClr val="E46962"/>
          </p15:clr>
        </p15:guide>
        <p15:guide id="13" orient="horz" pos="327" userDrawn="1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F769DE-B536-188A-C537-0638AFF9E9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604" y="53108"/>
            <a:ext cx="1567061" cy="6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9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E46962"/>
          </p15:clr>
        </p15:guide>
        <p15:guide id="2" pos="72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72">
          <p15:clr>
            <a:srgbClr val="E46962"/>
          </p15:clr>
        </p15:guide>
        <p15:guide id="5" orient="horz" pos="1584">
          <p15:clr>
            <a:srgbClr val="E46962"/>
          </p15:clr>
        </p15:guide>
        <p15:guide id="6" pos="2844">
          <p15:clr>
            <a:srgbClr val="E46962"/>
          </p15:clr>
        </p15:guide>
        <p15:guide id="7" pos="5688">
          <p15:clr>
            <a:srgbClr val="E46962"/>
          </p15:clr>
        </p15:guide>
        <p15:guide id="8" pos="5616">
          <p15:clr>
            <a:srgbClr val="E46962"/>
          </p15:clr>
        </p15:guide>
        <p15:guide id="9" orient="horz" pos="3168">
          <p15:clr>
            <a:srgbClr val="E46962"/>
          </p15:clr>
        </p15:guide>
        <p15:guide id="10" orient="horz" pos="3096">
          <p15:clr>
            <a:srgbClr val="E46962"/>
          </p15:clr>
        </p15:guide>
        <p15:guide id="11" pos="2916">
          <p15:clr>
            <a:srgbClr val="E46962"/>
          </p15:clr>
        </p15:guide>
        <p15:guide id="12" orient="horz" pos="1656">
          <p15:clr>
            <a:srgbClr val="E46962"/>
          </p15:clr>
        </p15:guide>
        <p15:guide id="13" orient="horz" pos="327" userDrawn="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equolproject.eu/" TargetMode="Externa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jp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20" Type="http://schemas.openxmlformats.org/officeDocument/2006/relationships/image" Target="../media/image31.jp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jpg"/><Relationship Id="rId32" Type="http://schemas.openxmlformats.org/officeDocument/2006/relationships/image" Target="../media/image43.emf"/><Relationship Id="rId37" Type="http://schemas.openxmlformats.org/officeDocument/2006/relationships/image" Target="../media/image48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jp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hyperlink" Target="https://harmonicproject.eu/" TargetMode="Externa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svg"/><Relationship Id="rId8" Type="http://schemas.openxmlformats.org/officeDocument/2006/relationships/image" Target="../media/image19.png"/><Relationship Id="rId3" Type="http://schemas.openxmlformats.org/officeDocument/2006/relationships/hyperlink" Target="https://www.pancare.e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D2553FAD-6DC7-BC9D-8C47-E8A5CA03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656" y="0"/>
            <a:ext cx="4327341" cy="5143500"/>
          </a:xfrm>
          <a:prstGeom prst="rect">
            <a:avLst/>
          </a:prstGeom>
        </p:spPr>
      </p:pic>
      <p:sp>
        <p:nvSpPr>
          <p:cNvPr id="120" name="Google Shape;120;p13"/>
          <p:cNvSpPr txBox="1"/>
          <p:nvPr/>
        </p:nvSpPr>
        <p:spPr>
          <a:xfrm>
            <a:off x="4514849" y="872843"/>
            <a:ext cx="4225742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Project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presentation</a:t>
            </a:r>
            <a:endParaRPr sz="4800" b="1" dirty="0">
              <a:solidFill>
                <a:schemeClr val="bg2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122" name="Google Shape;122;p13"/>
          <p:cNvSpPr txBox="1"/>
          <p:nvPr/>
        </p:nvSpPr>
        <p:spPr>
          <a:xfrm>
            <a:off x="4981317" y="3446786"/>
            <a:ext cx="1717468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dk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Author name</a:t>
            </a:r>
            <a:br>
              <a:rPr lang="en" sz="1000" dirty="0">
                <a:solidFill>
                  <a:schemeClr val="dk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</a:br>
            <a:r>
              <a:rPr lang="en" sz="1000" dirty="0">
                <a:solidFill>
                  <a:schemeClr val="bg1">
                    <a:lumMod val="50000"/>
                  </a:schemeClr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ORGANISATION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CBF0EDF-4180-7A63-E89C-2C018BA84779}"/>
              </a:ext>
            </a:extLst>
          </p:cNvPr>
          <p:cNvGrpSpPr/>
          <p:nvPr/>
        </p:nvGrpSpPr>
        <p:grpSpPr>
          <a:xfrm>
            <a:off x="4617489" y="3554132"/>
            <a:ext cx="334800" cy="334800"/>
            <a:chOff x="4577417" y="536775"/>
            <a:chExt cx="334800" cy="334800"/>
          </a:xfrm>
        </p:grpSpPr>
        <p:sp>
          <p:nvSpPr>
            <p:cNvPr id="140" name="Google Shape;140;p13"/>
            <p:cNvSpPr/>
            <p:nvPr/>
          </p:nvSpPr>
          <p:spPr>
            <a:xfrm>
              <a:off x="4577417" y="536775"/>
              <a:ext cx="334800" cy="33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grpSp>
          <p:nvGrpSpPr>
            <p:cNvPr id="141" name="Google Shape;141;p13"/>
            <p:cNvGrpSpPr/>
            <p:nvPr/>
          </p:nvGrpSpPr>
          <p:grpSpPr>
            <a:xfrm>
              <a:off x="4698836" y="658191"/>
              <a:ext cx="91968" cy="91968"/>
              <a:chOff x="7408700" y="3307050"/>
              <a:chExt cx="219652" cy="219652"/>
            </a:xfrm>
          </p:grpSpPr>
          <p:sp>
            <p:nvSpPr>
              <p:cNvPr id="142" name="Google Shape;142;p13"/>
              <p:cNvSpPr/>
              <p:nvPr/>
            </p:nvSpPr>
            <p:spPr>
              <a:xfrm>
                <a:off x="7408700" y="3497602"/>
                <a:ext cx="219600" cy="291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143" name="Google Shape;143;p13"/>
              <p:cNvSpPr/>
              <p:nvPr/>
            </p:nvSpPr>
            <p:spPr>
              <a:xfrm>
                <a:off x="7599252" y="3307050"/>
                <a:ext cx="29100" cy="2196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144" name="Google Shape;144;p13"/>
              <p:cNvSpPr/>
              <p:nvPr/>
            </p:nvSpPr>
            <p:spPr>
              <a:xfrm rot="-2700000">
                <a:off x="7503892" y="3282360"/>
                <a:ext cx="29274" cy="268983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</p:grpSp>
      </p:grpSp>
      <p:sp>
        <p:nvSpPr>
          <p:cNvPr id="4" name="Google Shape;122;p13">
            <a:extLst>
              <a:ext uri="{FF2B5EF4-FFF2-40B4-BE49-F238E27FC236}">
                <a16:creationId xmlns:a16="http://schemas.microsoft.com/office/drawing/2014/main" id="{2BAFD80E-8D5B-508A-28FE-36B612803C86}"/>
              </a:ext>
            </a:extLst>
          </p:cNvPr>
          <p:cNvSpPr txBox="1"/>
          <p:nvPr/>
        </p:nvSpPr>
        <p:spPr>
          <a:xfrm>
            <a:off x="4981317" y="3822258"/>
            <a:ext cx="1717468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>
                <a:solidFill>
                  <a:schemeClr val="dk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E</a:t>
            </a:r>
            <a:r>
              <a:rPr lang="en" sz="800" dirty="0" err="1">
                <a:solidFill>
                  <a:schemeClr val="dk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mail@email.com</a:t>
            </a:r>
            <a:endParaRPr sz="800" dirty="0">
              <a:solidFill>
                <a:schemeClr val="dk1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E5F2E6A-AEB2-3E2A-106E-8E943C4BD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4" y="-13252"/>
            <a:ext cx="2554357" cy="1079456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1059AEC1-AB78-1A34-8506-6B7F075BD3D8}"/>
              </a:ext>
            </a:extLst>
          </p:cNvPr>
          <p:cNvCxnSpPr/>
          <p:nvPr/>
        </p:nvCxnSpPr>
        <p:spPr>
          <a:xfrm>
            <a:off x="4572000" y="4297485"/>
            <a:ext cx="437550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120;p13">
            <a:extLst>
              <a:ext uri="{FF2B5EF4-FFF2-40B4-BE49-F238E27FC236}">
                <a16:creationId xmlns:a16="http://schemas.microsoft.com/office/drawing/2014/main" id="{E66019D8-7581-732A-F537-4196C186F566}"/>
              </a:ext>
            </a:extLst>
          </p:cNvPr>
          <p:cNvSpPr txBox="1"/>
          <p:nvPr/>
        </p:nvSpPr>
        <p:spPr>
          <a:xfrm>
            <a:off x="4546951" y="2497583"/>
            <a:ext cx="440055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4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Subtitle lorem ipsum</a:t>
            </a:r>
            <a:br>
              <a:rPr lang="en" sz="2000" dirty="0">
                <a:solidFill>
                  <a:schemeClr val="accent4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</a:br>
            <a:r>
              <a:rPr lang="en" sz="2000" dirty="0">
                <a:solidFill>
                  <a:schemeClr val="accent4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if needed</a:t>
            </a:r>
            <a:endParaRPr sz="2000" dirty="0">
              <a:solidFill>
                <a:schemeClr val="accent4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A39C1D2-F1A8-0C13-EA20-AB379ABC0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420725"/>
            <a:ext cx="4364331" cy="709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1AAB99-E3EA-481C-46F6-E7D807936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-1"/>
            <a:ext cx="9152000" cy="5148000"/>
          </a:xfrm>
          <a:prstGeom prst="rect">
            <a:avLst/>
          </a:prstGeom>
        </p:spPr>
      </p:pic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B06CBCCB-6FD8-7A55-BA49-BA6FC4094EA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/>
          <a:srcRect l="25257" r="18543"/>
          <a:stretch/>
        </p:blipFill>
        <p:spPr>
          <a:xfrm>
            <a:off x="405353" y="1092534"/>
            <a:ext cx="3478490" cy="3481536"/>
          </a:xfrm>
        </p:spPr>
      </p:pic>
      <p:sp>
        <p:nvSpPr>
          <p:cNvPr id="4" name="Google Shape;786;p31">
            <a:extLst>
              <a:ext uri="{FF2B5EF4-FFF2-40B4-BE49-F238E27FC236}">
                <a16:creationId xmlns:a16="http://schemas.microsoft.com/office/drawing/2014/main" id="{4FF6FAFE-0DF7-E85F-B325-7DF3D0B56634}"/>
              </a:ext>
            </a:extLst>
          </p:cNvPr>
          <p:cNvSpPr txBox="1"/>
          <p:nvPr/>
        </p:nvSpPr>
        <p:spPr>
          <a:xfrm>
            <a:off x="4415459" y="1477480"/>
            <a:ext cx="4251463" cy="28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>
              <a:lnSpc>
                <a:spcPct val="90000"/>
              </a:lnSpc>
              <a:buFont typeface="Arial"/>
              <a:buNone/>
            </a:pP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“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The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project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will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identify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children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,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adolescents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and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young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adults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survivors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(CAYACS)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unmet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needs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and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those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of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their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families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, and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adapt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accessible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and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affordable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tools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to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address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these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needs</a:t>
            </a:r>
            <a:r>
              <a:rPr lang="es-ES" sz="2400" b="1" dirty="0">
                <a:solidFill>
                  <a:schemeClr val="accent1"/>
                </a:solidFill>
                <a:latin typeface="DM Sans 14pt" pitchFamily="2" charset="77"/>
                <a:ea typeface="Urbanist Light"/>
                <a:cs typeface="Urbanist Light"/>
              </a:rPr>
              <a:t>”</a:t>
            </a:r>
            <a:endParaRPr sz="2400" b="1" dirty="0">
              <a:solidFill>
                <a:schemeClr val="accent1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3303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1"/>
            </a:gs>
          </a:gsLst>
          <a:lin ang="2698631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1CB68144-770C-0FF1-1993-88BCCCA6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-1"/>
            <a:ext cx="9152000" cy="5148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E315F58-6111-35DD-07BF-862395901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74" y="123014"/>
            <a:ext cx="1524760" cy="504000"/>
          </a:xfrm>
          <a:prstGeom prst="rect">
            <a:avLst/>
          </a:prstGeom>
        </p:spPr>
      </p:pic>
      <p:sp>
        <p:nvSpPr>
          <p:cNvPr id="4" name="Google Shape;786;p31">
            <a:extLst>
              <a:ext uri="{FF2B5EF4-FFF2-40B4-BE49-F238E27FC236}">
                <a16:creationId xmlns:a16="http://schemas.microsoft.com/office/drawing/2014/main" id="{6643F9F0-77C2-7C4A-E8BF-4D7CE8E66EDD}"/>
              </a:ext>
            </a:extLst>
          </p:cNvPr>
          <p:cNvSpPr txBox="1"/>
          <p:nvPr/>
        </p:nvSpPr>
        <p:spPr>
          <a:xfrm>
            <a:off x="663591" y="1477480"/>
            <a:ext cx="3586095" cy="28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>
              <a:lnSpc>
                <a:spcPct val="90000"/>
              </a:lnSpc>
              <a:buFont typeface="Arial"/>
              <a:buNone/>
            </a:pP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“e-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QuoL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will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improve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their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quality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of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life</a:t>
            </a:r>
            <a:b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</a:b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by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enabling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them</a:t>
            </a:r>
            <a:b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</a:b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to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actively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engage</a:t>
            </a:r>
            <a:b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</a:b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in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their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care and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better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self-manage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their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health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and</a:t>
            </a:r>
            <a:b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</a:b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well-being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”</a:t>
            </a:r>
            <a:endParaRPr sz="2400" b="1" dirty="0">
              <a:solidFill>
                <a:schemeClr val="accent6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grpSp>
        <p:nvGrpSpPr>
          <p:cNvPr id="5" name="Google Shape;155;p14">
            <a:extLst>
              <a:ext uri="{FF2B5EF4-FFF2-40B4-BE49-F238E27FC236}">
                <a16:creationId xmlns:a16="http://schemas.microsoft.com/office/drawing/2014/main" id="{FEBDC7C2-60BE-9923-3F6F-9E9F10BB4C48}"/>
              </a:ext>
            </a:extLst>
          </p:cNvPr>
          <p:cNvGrpSpPr/>
          <p:nvPr/>
        </p:nvGrpSpPr>
        <p:grpSpPr>
          <a:xfrm rot="120013">
            <a:off x="6223943" y="893177"/>
            <a:ext cx="2461398" cy="4969949"/>
            <a:chOff x="6224532" y="890386"/>
            <a:chExt cx="2461621" cy="4970400"/>
          </a:xfrm>
          <a:solidFill>
            <a:schemeClr val="accent6"/>
          </a:solidFill>
        </p:grpSpPr>
        <p:sp>
          <p:nvSpPr>
            <p:cNvPr id="6" name="Google Shape;156;p14">
              <a:extLst>
                <a:ext uri="{FF2B5EF4-FFF2-40B4-BE49-F238E27FC236}">
                  <a16:creationId xmlns:a16="http://schemas.microsoft.com/office/drawing/2014/main" id="{AE24271D-73DF-2E80-ACB7-B2885FDC2365}"/>
                </a:ext>
              </a:extLst>
            </p:cNvPr>
            <p:cNvSpPr/>
            <p:nvPr/>
          </p:nvSpPr>
          <p:spPr>
            <a:xfrm>
              <a:off x="6253400" y="890386"/>
              <a:ext cx="2411700" cy="4970400"/>
            </a:xfrm>
            <a:prstGeom prst="roundRect">
              <a:avLst>
                <a:gd name="adj" fmla="val 17413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7" name="Google Shape;157;p14">
              <a:extLst>
                <a:ext uri="{FF2B5EF4-FFF2-40B4-BE49-F238E27FC236}">
                  <a16:creationId xmlns:a16="http://schemas.microsoft.com/office/drawing/2014/main" id="{38731DA4-E20C-7BC7-4A25-A0B47602412B}"/>
                </a:ext>
              </a:extLst>
            </p:cNvPr>
            <p:cNvSpPr/>
            <p:nvPr/>
          </p:nvSpPr>
          <p:spPr>
            <a:xfrm>
              <a:off x="6224532" y="1848963"/>
              <a:ext cx="105631" cy="18213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8" name="Google Shape;158;p14">
              <a:extLst>
                <a:ext uri="{FF2B5EF4-FFF2-40B4-BE49-F238E27FC236}">
                  <a16:creationId xmlns:a16="http://schemas.microsoft.com/office/drawing/2014/main" id="{5CBF25DD-7AF8-0E04-1CD9-69AA045B09A8}"/>
                </a:ext>
              </a:extLst>
            </p:cNvPr>
            <p:cNvSpPr/>
            <p:nvPr/>
          </p:nvSpPr>
          <p:spPr>
            <a:xfrm>
              <a:off x="6224532" y="2202265"/>
              <a:ext cx="105631" cy="37087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9" name="Google Shape;159;p14">
              <a:extLst>
                <a:ext uri="{FF2B5EF4-FFF2-40B4-BE49-F238E27FC236}">
                  <a16:creationId xmlns:a16="http://schemas.microsoft.com/office/drawing/2014/main" id="{49287326-96B2-9F37-FBCA-3162C1B62D57}"/>
                </a:ext>
              </a:extLst>
            </p:cNvPr>
            <p:cNvSpPr/>
            <p:nvPr/>
          </p:nvSpPr>
          <p:spPr>
            <a:xfrm>
              <a:off x="6224532" y="2681295"/>
              <a:ext cx="105631" cy="37087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10" name="Google Shape;160;p14">
              <a:extLst>
                <a:ext uri="{FF2B5EF4-FFF2-40B4-BE49-F238E27FC236}">
                  <a16:creationId xmlns:a16="http://schemas.microsoft.com/office/drawing/2014/main" id="{F262B925-520E-0009-5C7C-1C3E3C0109B3}"/>
                </a:ext>
              </a:extLst>
            </p:cNvPr>
            <p:cNvSpPr/>
            <p:nvPr/>
          </p:nvSpPr>
          <p:spPr>
            <a:xfrm>
              <a:off x="8580522" y="2462233"/>
              <a:ext cx="105631" cy="600001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</p:grpSp>
      <p:pic>
        <p:nvPicPr>
          <p:cNvPr id="11" name="Marcador de posición de imagen 24">
            <a:extLst>
              <a:ext uri="{FF2B5EF4-FFF2-40B4-BE49-F238E27FC236}">
                <a16:creationId xmlns:a16="http://schemas.microsoft.com/office/drawing/2014/main" id="{A0767B34-B1AA-7599-F729-C5D3AF3BB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86" t="2646" r="31300" b="-2646"/>
          <a:stretch/>
        </p:blipFill>
        <p:spPr>
          <a:xfrm rot="119651">
            <a:off x="6353175" y="995362"/>
            <a:ext cx="2214563" cy="4471987"/>
          </a:xfrm>
          <a:prstGeom prst="roundRect">
            <a:avLst>
              <a:gd name="adj" fmla="val 10152"/>
            </a:avLst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7BC042-CD0C-17FF-933E-0F1223507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78" t="9426" r="44163" b="10823"/>
          <a:stretch/>
        </p:blipFill>
        <p:spPr>
          <a:xfrm>
            <a:off x="4321277" y="558878"/>
            <a:ext cx="2201115" cy="2201115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B2EB707-4616-EDDC-70CA-4751C611D1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875" r="21875"/>
          <a:stretch/>
        </p:blipFill>
        <p:spPr>
          <a:xfrm>
            <a:off x="4659161" y="2514600"/>
            <a:ext cx="1863231" cy="18632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6630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32"/>
          <p:cNvSpPr/>
          <p:nvPr/>
        </p:nvSpPr>
        <p:spPr>
          <a:xfrm>
            <a:off x="4850100" y="0"/>
            <a:ext cx="42939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49217A70-087C-08E9-CA83-64DD280EC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26" r="26128"/>
          <a:stretch/>
        </p:blipFill>
        <p:spPr>
          <a:xfrm>
            <a:off x="4850100" y="228600"/>
            <a:ext cx="3832444" cy="39021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BE39635-D0B6-2C2A-8D75-867CA18D8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74" y="123014"/>
            <a:ext cx="1524760" cy="504000"/>
          </a:xfrm>
          <a:prstGeom prst="rect">
            <a:avLst/>
          </a:prstGeom>
        </p:spPr>
      </p:pic>
      <p:sp>
        <p:nvSpPr>
          <p:cNvPr id="803" name="Google Shape;803;p32"/>
          <p:cNvSpPr txBox="1"/>
          <p:nvPr/>
        </p:nvSpPr>
        <p:spPr>
          <a:xfrm>
            <a:off x="670625" y="1193757"/>
            <a:ext cx="3652800" cy="84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2400" dirty="0">
                <a:solidFill>
                  <a:schemeClr val="bg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For more info, visit </a:t>
            </a:r>
            <a:r>
              <a:rPr lang="en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equolproject.eu</a:t>
            </a:r>
            <a:endParaRPr sz="2400" b="1" dirty="0">
              <a:solidFill>
                <a:schemeClr val="accent6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13" name="Google Shape;790;p31">
            <a:extLst>
              <a:ext uri="{FF2B5EF4-FFF2-40B4-BE49-F238E27FC236}">
                <a16:creationId xmlns:a16="http://schemas.microsoft.com/office/drawing/2014/main" id="{0237F922-2EFD-FDC0-A8E1-C7967A4DB9E3}"/>
              </a:ext>
            </a:extLst>
          </p:cNvPr>
          <p:cNvSpPr txBox="1"/>
          <p:nvPr/>
        </p:nvSpPr>
        <p:spPr>
          <a:xfrm>
            <a:off x="670625" y="2113027"/>
            <a:ext cx="189326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4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#</a:t>
            </a:r>
            <a:r>
              <a:rPr lang="en" sz="1600" b="1" dirty="0" err="1">
                <a:solidFill>
                  <a:schemeClr val="accent4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eQuoLproject</a:t>
            </a:r>
            <a:endParaRPr sz="1600" b="1" dirty="0">
              <a:solidFill>
                <a:schemeClr val="accent4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29" name="Google Shape;280;p17">
            <a:extLst>
              <a:ext uri="{FF2B5EF4-FFF2-40B4-BE49-F238E27FC236}">
                <a16:creationId xmlns:a16="http://schemas.microsoft.com/office/drawing/2014/main" id="{527457D9-2A95-78A9-E050-03624FB2B887}"/>
              </a:ext>
            </a:extLst>
          </p:cNvPr>
          <p:cNvSpPr/>
          <p:nvPr/>
        </p:nvSpPr>
        <p:spPr>
          <a:xfrm>
            <a:off x="545482" y="3647950"/>
            <a:ext cx="8053037" cy="1814530"/>
          </a:xfrm>
          <a:prstGeom prst="roundRect">
            <a:avLst>
              <a:gd name="adj" fmla="val 1069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5EF2D6D-A369-2ECC-DA92-830444E48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75" y="3743695"/>
            <a:ext cx="7772400" cy="1263641"/>
          </a:xfrm>
          <a:prstGeom prst="rect">
            <a:avLst/>
          </a:prstGeom>
        </p:spPr>
      </p:pic>
      <p:sp>
        <p:nvSpPr>
          <p:cNvPr id="33" name="Google Shape;789;p31">
            <a:extLst>
              <a:ext uri="{FF2B5EF4-FFF2-40B4-BE49-F238E27FC236}">
                <a16:creationId xmlns:a16="http://schemas.microsoft.com/office/drawing/2014/main" id="{21D1B5C2-CE87-4331-0F26-6517F9E73026}"/>
              </a:ext>
            </a:extLst>
          </p:cNvPr>
          <p:cNvSpPr txBox="1"/>
          <p:nvPr/>
        </p:nvSpPr>
        <p:spPr>
          <a:xfrm>
            <a:off x="670625" y="2584461"/>
            <a:ext cx="336508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r>
              <a:rPr lang="en" sz="16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Contact:</a:t>
            </a:r>
            <a:br>
              <a:rPr lang="en" sz="1600" dirty="0">
                <a:solidFill>
                  <a:schemeClr val="accent3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</a:br>
            <a:r>
              <a:rPr lang="en" sz="1600" b="1" dirty="0" err="1">
                <a:solidFill>
                  <a:schemeClr val="accent3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equol@chu-hugo.fr</a:t>
            </a:r>
            <a:endParaRPr sz="1600" b="1" dirty="0">
              <a:solidFill>
                <a:schemeClr val="accent3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99000">
              <a:schemeClr val="bg2">
                <a:lumMod val="25000"/>
                <a:lumOff val="75000"/>
              </a:schemeClr>
            </a:gs>
          </a:gsLst>
          <a:lin ang="2698631" scaled="0"/>
        </a:gra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24D92F8-E0AD-DBEB-61A2-AAFE073448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-1"/>
            <a:ext cx="9152000" cy="5148000"/>
          </a:xfrm>
          <a:prstGeom prst="rect">
            <a:avLst/>
          </a:prstGeom>
        </p:spPr>
      </p:pic>
      <p:sp>
        <p:nvSpPr>
          <p:cNvPr id="578" name="Google Shape;578;p25"/>
          <p:cNvSpPr/>
          <p:nvPr/>
        </p:nvSpPr>
        <p:spPr>
          <a:xfrm>
            <a:off x="1682134" y="2554875"/>
            <a:ext cx="192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579" name="Google Shape;579;p25"/>
          <p:cNvSpPr/>
          <p:nvPr/>
        </p:nvSpPr>
        <p:spPr>
          <a:xfrm>
            <a:off x="5801209" y="2554875"/>
            <a:ext cx="192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580" name="Google Shape;580;p25"/>
          <p:cNvSpPr/>
          <p:nvPr/>
        </p:nvSpPr>
        <p:spPr>
          <a:xfrm>
            <a:off x="1682134" y="3632225"/>
            <a:ext cx="192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581" name="Google Shape;581;p25"/>
          <p:cNvSpPr/>
          <p:nvPr/>
        </p:nvSpPr>
        <p:spPr>
          <a:xfrm>
            <a:off x="5801209" y="3632225"/>
            <a:ext cx="192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582" name="Google Shape;582;p25"/>
          <p:cNvSpPr txBox="1"/>
          <p:nvPr/>
        </p:nvSpPr>
        <p:spPr>
          <a:xfrm>
            <a:off x="665868" y="1059644"/>
            <a:ext cx="37386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>
              <a:lnSpc>
                <a:spcPct val="90000"/>
              </a:lnSpc>
              <a:buFont typeface="Arial"/>
              <a:buNone/>
            </a:pPr>
            <a:r>
              <a:rPr lang="en" sz="3600" b="1" dirty="0">
                <a:solidFill>
                  <a:schemeClr val="bg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Lorem ipsum</a:t>
            </a:r>
            <a:endParaRPr sz="3600" b="1" dirty="0">
              <a:solidFill>
                <a:schemeClr val="bg1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583" name="Google Shape;583;p25"/>
          <p:cNvSpPr txBox="1"/>
          <p:nvPr/>
        </p:nvSpPr>
        <p:spPr>
          <a:xfrm>
            <a:off x="1749417" y="2493325"/>
            <a:ext cx="161139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Research</a:t>
            </a:r>
            <a:endParaRPr dirty="0">
              <a:solidFill>
                <a:schemeClr val="bg2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584" name="Google Shape;584;p25"/>
          <p:cNvSpPr txBox="1"/>
          <p:nvPr/>
        </p:nvSpPr>
        <p:spPr>
          <a:xfrm>
            <a:off x="1623816" y="2810285"/>
            <a:ext cx="27288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Rem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aperiam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eaque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ipsa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quae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ab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illo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inventore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veritatis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et quasi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architecto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beatae vitae dicta sunt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explicabo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endParaRPr sz="1000" dirty="0">
              <a:solidFill>
                <a:schemeClr val="lt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585" name="Google Shape;585;p25"/>
          <p:cNvSpPr txBox="1"/>
          <p:nvPr/>
        </p:nvSpPr>
        <p:spPr>
          <a:xfrm>
            <a:off x="5863388" y="2493325"/>
            <a:ext cx="208430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Communication </a:t>
            </a:r>
            <a:endParaRPr dirty="0">
              <a:solidFill>
                <a:schemeClr val="bg2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586" name="Google Shape;586;p25"/>
          <p:cNvSpPr txBox="1"/>
          <p:nvPr/>
        </p:nvSpPr>
        <p:spPr>
          <a:xfrm>
            <a:off x="5725016" y="2808269"/>
            <a:ext cx="27288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Rem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aperiam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eaque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ipsa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quae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ab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illo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inventore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veritatis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et quasi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architecto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beatae vitae dicta sunt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explicabo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endParaRPr sz="1000" dirty="0">
              <a:solidFill>
                <a:schemeClr val="lt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587" name="Google Shape;587;p25"/>
          <p:cNvSpPr txBox="1"/>
          <p:nvPr/>
        </p:nvSpPr>
        <p:spPr>
          <a:xfrm>
            <a:off x="1744314" y="3570675"/>
            <a:ext cx="161139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Development</a:t>
            </a:r>
            <a:endParaRPr dirty="0">
              <a:solidFill>
                <a:schemeClr val="bg2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588" name="Google Shape;588;p25"/>
          <p:cNvSpPr txBox="1"/>
          <p:nvPr/>
        </p:nvSpPr>
        <p:spPr>
          <a:xfrm>
            <a:off x="1623816" y="3887635"/>
            <a:ext cx="27288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Rem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aperiam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eaque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ipsa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quae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ab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illo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inventore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veritatis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et quasi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architecto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beatae vitae dicta sunt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explicabo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endParaRPr sz="1000" dirty="0">
              <a:solidFill>
                <a:schemeClr val="lt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589" name="Google Shape;589;p25"/>
          <p:cNvSpPr txBox="1"/>
          <p:nvPr/>
        </p:nvSpPr>
        <p:spPr>
          <a:xfrm>
            <a:off x="5863388" y="3570675"/>
            <a:ext cx="208430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Other Expenses</a:t>
            </a:r>
            <a:endParaRPr dirty="0">
              <a:solidFill>
                <a:schemeClr val="bg2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590" name="Google Shape;590;p25"/>
          <p:cNvSpPr txBox="1"/>
          <p:nvPr/>
        </p:nvSpPr>
        <p:spPr>
          <a:xfrm>
            <a:off x="5725016" y="3887635"/>
            <a:ext cx="27288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Rem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aperiam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eaque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ipsa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quae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ab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illo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inventore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veritatis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et quasi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architecto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beatae vitae dicta sunt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explicabo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endParaRPr sz="1000" dirty="0">
              <a:solidFill>
                <a:schemeClr val="lt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591" name="Google Shape;591;p25"/>
          <p:cNvSpPr/>
          <p:nvPr/>
        </p:nvSpPr>
        <p:spPr>
          <a:xfrm>
            <a:off x="4857413" y="2494802"/>
            <a:ext cx="708600" cy="708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592" name="Google Shape;592;p25"/>
          <p:cNvSpPr/>
          <p:nvPr/>
        </p:nvSpPr>
        <p:spPr>
          <a:xfrm>
            <a:off x="4857413" y="3594752"/>
            <a:ext cx="708600" cy="708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593" name="Google Shape;593;p25"/>
          <p:cNvSpPr/>
          <p:nvPr/>
        </p:nvSpPr>
        <p:spPr>
          <a:xfrm>
            <a:off x="729463" y="2494802"/>
            <a:ext cx="708600" cy="708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594" name="Google Shape;594;p25"/>
          <p:cNvSpPr txBox="1"/>
          <p:nvPr/>
        </p:nvSpPr>
        <p:spPr>
          <a:xfrm>
            <a:off x="766363" y="2624079"/>
            <a:ext cx="6348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bg2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33%</a:t>
            </a:r>
            <a:endParaRPr sz="1500" b="1" dirty="0">
              <a:solidFill>
                <a:schemeClr val="bg2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595" name="Google Shape;595;p25"/>
          <p:cNvSpPr txBox="1"/>
          <p:nvPr/>
        </p:nvSpPr>
        <p:spPr>
          <a:xfrm>
            <a:off x="4887224" y="2624079"/>
            <a:ext cx="6489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bg2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37%</a:t>
            </a:r>
            <a:endParaRPr sz="1500" b="1" dirty="0">
              <a:solidFill>
                <a:schemeClr val="bg2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596" name="Google Shape;596;p25"/>
          <p:cNvSpPr txBox="1"/>
          <p:nvPr/>
        </p:nvSpPr>
        <p:spPr>
          <a:xfrm>
            <a:off x="4887212" y="3724004"/>
            <a:ext cx="6489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bg2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11%</a:t>
            </a:r>
            <a:endParaRPr sz="1500" b="1" dirty="0">
              <a:solidFill>
                <a:schemeClr val="bg2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597" name="Google Shape;597;p25"/>
          <p:cNvSpPr/>
          <p:nvPr/>
        </p:nvSpPr>
        <p:spPr>
          <a:xfrm>
            <a:off x="729463" y="3594752"/>
            <a:ext cx="708600" cy="708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598" name="Google Shape;598;p25"/>
          <p:cNvSpPr txBox="1"/>
          <p:nvPr/>
        </p:nvSpPr>
        <p:spPr>
          <a:xfrm>
            <a:off x="766362" y="3724004"/>
            <a:ext cx="6348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bg2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19%</a:t>
            </a:r>
            <a:endParaRPr sz="1500" b="1" dirty="0">
              <a:solidFill>
                <a:schemeClr val="bg2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599" name="Google Shape;599;p25"/>
          <p:cNvSpPr txBox="1"/>
          <p:nvPr/>
        </p:nvSpPr>
        <p:spPr>
          <a:xfrm>
            <a:off x="4352616" y="1089495"/>
            <a:ext cx="3177089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Mollitia</a:t>
            </a:r>
            <a:r>
              <a:rPr lang="en" sz="12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animi, id </a:t>
            </a:r>
            <a:r>
              <a:rPr lang="en" sz="12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est</a:t>
            </a:r>
            <a:r>
              <a:rPr lang="en" sz="12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laborum</a:t>
            </a:r>
            <a:r>
              <a:rPr lang="en" sz="12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et </a:t>
            </a:r>
            <a:r>
              <a:rPr lang="en" sz="12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dolorum</a:t>
            </a:r>
            <a:r>
              <a:rPr lang="en" sz="12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fuga</a:t>
            </a:r>
            <a:r>
              <a:rPr lang="en" sz="12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Et </a:t>
            </a:r>
            <a:r>
              <a:rPr lang="en" sz="12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harum</a:t>
            </a:r>
            <a:r>
              <a:rPr lang="en" sz="12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quidem</a:t>
            </a:r>
            <a:r>
              <a:rPr lang="en" sz="12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rerum facilis </a:t>
            </a:r>
            <a:r>
              <a:rPr lang="en" sz="12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est</a:t>
            </a:r>
            <a:endParaRPr sz="1200" dirty="0">
              <a:solidFill>
                <a:schemeClr val="lt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39369CB-97E9-13B6-9EDE-DCC370341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74" y="123014"/>
            <a:ext cx="1524760" cy="50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1"/>
          <p:cNvSpPr/>
          <p:nvPr/>
        </p:nvSpPr>
        <p:spPr>
          <a:xfrm>
            <a:off x="228600" y="833518"/>
            <a:ext cx="8686800" cy="2997300"/>
          </a:xfrm>
          <a:prstGeom prst="roundRect">
            <a:avLst>
              <a:gd name="adj" fmla="val 77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A2D80665-5C44-2EBB-29D8-A6BB1B14D498}"/>
              </a:ext>
            </a:extLst>
          </p:cNvPr>
          <p:cNvGrpSpPr/>
          <p:nvPr/>
        </p:nvGrpSpPr>
        <p:grpSpPr>
          <a:xfrm>
            <a:off x="532521" y="837855"/>
            <a:ext cx="3875142" cy="2833532"/>
            <a:chOff x="2979926" y="-33603"/>
            <a:chExt cx="6221676" cy="4549336"/>
          </a:xfrm>
          <a:solidFill>
            <a:schemeClr val="bg1">
              <a:lumMod val="50000"/>
              <a:alpha val="20000"/>
            </a:schemeClr>
          </a:solidFill>
        </p:grpSpPr>
        <p:sp>
          <p:nvSpPr>
            <p:cNvPr id="6" name="Freeform 100">
              <a:extLst>
                <a:ext uri="{FF2B5EF4-FFF2-40B4-BE49-F238E27FC236}">
                  <a16:creationId xmlns:a16="http://schemas.microsoft.com/office/drawing/2014/main" id="{5EB4D2B3-AEFC-F934-E88E-8988142CC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9811" y="2172878"/>
              <a:ext cx="237477" cy="119327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1BAB145D-3912-AD62-EB88-0A7F8F31C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686" y="3592015"/>
              <a:ext cx="171511" cy="172598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491514F-82F5-612C-9D9E-81BCC8142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CA1B157-9A9C-97FC-3910-67F6CEFAF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3" name="Freeform 84">
              <a:extLst>
                <a:ext uri="{FF2B5EF4-FFF2-40B4-BE49-F238E27FC236}">
                  <a16:creationId xmlns:a16="http://schemas.microsoft.com/office/drawing/2014/main" id="{71DDDEC2-A1F8-23C4-7DA5-E88D4346D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0959" y="3583492"/>
              <a:ext cx="177008" cy="196037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4" name="Freeform 193">
              <a:extLst>
                <a:ext uri="{FF2B5EF4-FFF2-40B4-BE49-F238E27FC236}">
                  <a16:creationId xmlns:a16="http://schemas.microsoft.com/office/drawing/2014/main" id="{39F65F8C-34BF-9628-DC66-C0A7B4A41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652" y="3676183"/>
              <a:ext cx="241875" cy="20562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6AE711AC-B17A-6DEE-5FE7-A96986957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874" y="2851550"/>
              <a:ext cx="445269" cy="24078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6" name="Freeform 88">
              <a:extLst>
                <a:ext uri="{FF2B5EF4-FFF2-40B4-BE49-F238E27FC236}">
                  <a16:creationId xmlns:a16="http://schemas.microsoft.com/office/drawing/2014/main" id="{2930613A-3489-A856-E8A1-C994C6415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613" y="3211661"/>
              <a:ext cx="266062" cy="19497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7" name="Freeform 197">
              <a:extLst>
                <a:ext uri="{FF2B5EF4-FFF2-40B4-BE49-F238E27FC236}">
                  <a16:creationId xmlns:a16="http://schemas.microsoft.com/office/drawing/2014/main" id="{DD55AD67-A112-6C95-037D-A29315FC97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8204" y="3253212"/>
              <a:ext cx="517832" cy="466653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9B7E2FF-1617-64A8-C7EB-F07BB4BD7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079" y="4213154"/>
              <a:ext cx="216588" cy="121458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AED39EF-61EA-928D-0E5A-155F3162A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68" y="3262801"/>
              <a:ext cx="424380" cy="43788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8E236474-7954-F384-30FF-772601DDA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844" y="3129624"/>
              <a:ext cx="394695" cy="24078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4D42381A-378D-6717-BDBF-F23162B21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789" y="1798916"/>
              <a:ext cx="494744" cy="296186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2" name="Freeform 61">
              <a:extLst>
                <a:ext uri="{FF2B5EF4-FFF2-40B4-BE49-F238E27FC236}">
                  <a16:creationId xmlns:a16="http://schemas.microsoft.com/office/drawing/2014/main" id="{4D373027-6E1A-0DCF-FA94-78B9A8D90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5002" y="3399175"/>
              <a:ext cx="359514" cy="30790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3" name="Freeform 63">
              <a:extLst>
                <a:ext uri="{FF2B5EF4-FFF2-40B4-BE49-F238E27FC236}">
                  <a16:creationId xmlns:a16="http://schemas.microsoft.com/office/drawing/2014/main" id="{5AB7FC50-11B8-E7CA-428E-87635894B2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7543" y="1947010"/>
              <a:ext cx="322133" cy="36970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4" name="Freeform 144">
              <a:extLst>
                <a:ext uri="{FF2B5EF4-FFF2-40B4-BE49-F238E27FC236}">
                  <a16:creationId xmlns:a16="http://schemas.microsoft.com/office/drawing/2014/main" id="{DE0DABEA-54D0-CF18-5148-764E50DFA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8029" y="2422186"/>
              <a:ext cx="310039" cy="351588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5" name="Freeform 217">
              <a:extLst>
                <a:ext uri="{FF2B5EF4-FFF2-40B4-BE49-F238E27FC236}">
                  <a16:creationId xmlns:a16="http://schemas.microsoft.com/office/drawing/2014/main" id="{C42EB3A4-4DD7-ADA8-D282-2902C4BFD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896" y="3267063"/>
              <a:ext cx="384801" cy="263158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6" name="Freeform 219">
              <a:extLst>
                <a:ext uri="{FF2B5EF4-FFF2-40B4-BE49-F238E27FC236}">
                  <a16:creationId xmlns:a16="http://schemas.microsoft.com/office/drawing/2014/main" id="{9780D9B4-07C1-03B1-8FF5-933F07E25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394" y="2957026"/>
              <a:ext cx="547516" cy="376093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F7F50293-42A9-5733-3445-2D3E53D2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66" y="1973645"/>
              <a:ext cx="656360" cy="596634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BD9DF98C-F037-5BF5-8E06-A3664E2C5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066" y="2862204"/>
              <a:ext cx="354017" cy="336672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DFE47D95-5D87-C81D-FCE4-985ECD883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66" y="2676821"/>
              <a:ext cx="294647" cy="24078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542754A-987B-18E3-E194-DA018D16F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582" y="2730092"/>
              <a:ext cx="547516" cy="294055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0A7ACF66-E501-6398-38B5-B7E2BE91AF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7686" y="3123231"/>
              <a:ext cx="662956" cy="23652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id="{E08F6632-3036-1DE2-C76F-05F5DA770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9181" y="1991757"/>
              <a:ext cx="413386" cy="308971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3" name="Freeform 53">
              <a:extLst>
                <a:ext uri="{FF2B5EF4-FFF2-40B4-BE49-F238E27FC236}">
                  <a16:creationId xmlns:a16="http://schemas.microsoft.com/office/drawing/2014/main" id="{75D93083-4B09-4BF8-E182-150AFCB334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6982" y="1595422"/>
              <a:ext cx="401292" cy="265289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4" name="Freeform 195">
              <a:extLst>
                <a:ext uri="{FF2B5EF4-FFF2-40B4-BE49-F238E27FC236}">
                  <a16:creationId xmlns:a16="http://schemas.microsoft.com/office/drawing/2014/main" id="{3350C72B-B732-D27D-6B83-24F833289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086" y="3377866"/>
              <a:ext cx="556312" cy="405924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5" name="Freeform 212">
              <a:extLst>
                <a:ext uri="{FF2B5EF4-FFF2-40B4-BE49-F238E27FC236}">
                  <a16:creationId xmlns:a16="http://schemas.microsoft.com/office/drawing/2014/main" id="{E6F65C30-D473-325A-6D9E-3AF8709F1D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2115" y="3121100"/>
              <a:ext cx="622278" cy="493289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6" name="Freeform 221">
              <a:extLst>
                <a:ext uri="{FF2B5EF4-FFF2-40B4-BE49-F238E27FC236}">
                  <a16:creationId xmlns:a16="http://schemas.microsoft.com/office/drawing/2014/main" id="{831FBD31-0C68-8A95-0472-02567A843C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3088" y="2966615"/>
              <a:ext cx="635471" cy="313233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AA3B11C0-D932-8F5F-C75A-8BC7DBFE90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896" y="2714111"/>
              <a:ext cx="1185186" cy="119007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9F4F57C-31C3-E7CF-78FB-37CE00DEE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926" y="1055254"/>
              <a:ext cx="543119" cy="437887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7DA7EE89-FED5-01FB-B7AC-90D4D405D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812" y="2251719"/>
              <a:ext cx="802584" cy="653101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F936F25-13DC-7629-509B-85E4EDBA2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366" y="2092972"/>
              <a:ext cx="378204" cy="415513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0629D2D1-505C-5E7F-B2E6-5C3BCE284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355" y="3610127"/>
              <a:ext cx="405690" cy="613681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2" name="Freeform 78">
              <a:extLst>
                <a:ext uri="{FF2B5EF4-FFF2-40B4-BE49-F238E27FC236}">
                  <a16:creationId xmlns:a16="http://schemas.microsoft.com/office/drawing/2014/main" id="{3B49D1EB-A51B-A1C7-8A87-ED294AE17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4932" y="2283682"/>
              <a:ext cx="711331" cy="91306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3" name="Freeform 80">
              <a:extLst>
                <a:ext uri="{FF2B5EF4-FFF2-40B4-BE49-F238E27FC236}">
                  <a16:creationId xmlns:a16="http://schemas.microsoft.com/office/drawing/2014/main" id="{318D5D76-9079-7AE7-FB27-26D2E784D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6816" y="3211661"/>
              <a:ext cx="1121419" cy="1240147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4" name="Freeform 86">
              <a:extLst>
                <a:ext uri="{FF2B5EF4-FFF2-40B4-BE49-F238E27FC236}">
                  <a16:creationId xmlns:a16="http://schemas.microsoft.com/office/drawing/2014/main" id="{017392B2-F367-18A1-A32B-888331945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411" y="2909082"/>
              <a:ext cx="841064" cy="588111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5" name="Freeform 90">
              <a:extLst>
                <a:ext uri="{FF2B5EF4-FFF2-40B4-BE49-F238E27FC236}">
                  <a16:creationId xmlns:a16="http://schemas.microsoft.com/office/drawing/2014/main" id="{9333B105-CDFC-1FD8-0FEC-446655D89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453" y="2278355"/>
              <a:ext cx="1400674" cy="94396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6" name="Freeform 92">
              <a:extLst>
                <a:ext uri="{FF2B5EF4-FFF2-40B4-BE49-F238E27FC236}">
                  <a16:creationId xmlns:a16="http://schemas.microsoft.com/office/drawing/2014/main" id="{60F49274-A2DE-DF44-57C9-302A69AF78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8738" y="538527"/>
              <a:ext cx="643167" cy="1694015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7" name="Freeform 96">
              <a:extLst>
                <a:ext uri="{FF2B5EF4-FFF2-40B4-BE49-F238E27FC236}">
                  <a16:creationId xmlns:a16="http://schemas.microsoft.com/office/drawing/2014/main" id="{65EBF199-C5E0-568D-1EC1-2178EC08DC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6242" y="235948"/>
              <a:ext cx="1226964" cy="1680165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8" name="Freeform 102">
              <a:extLst>
                <a:ext uri="{FF2B5EF4-FFF2-40B4-BE49-F238E27FC236}">
                  <a16:creationId xmlns:a16="http://schemas.microsoft.com/office/drawing/2014/main" id="{20D95C91-A4D1-F71F-B93F-9AAE3ECF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8550" y="-33603"/>
              <a:ext cx="3373052" cy="3300666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9" name="Freeform 109">
              <a:extLst>
                <a:ext uri="{FF2B5EF4-FFF2-40B4-BE49-F238E27FC236}">
                  <a16:creationId xmlns:a16="http://schemas.microsoft.com/office/drawing/2014/main" id="{D98F5EDC-A03C-B6F6-CC73-CFE4C68D47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036" y="1542151"/>
              <a:ext cx="664056" cy="121670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EBF176F9-A0D3-2DCC-A693-14372D1F05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8971" y="3425810"/>
              <a:ext cx="1218169" cy="970596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51" name="Freeform 146">
              <a:extLst>
                <a:ext uri="{FF2B5EF4-FFF2-40B4-BE49-F238E27FC236}">
                  <a16:creationId xmlns:a16="http://schemas.microsoft.com/office/drawing/2014/main" id="{B0769312-6D87-F0EE-396D-23765F13F1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172" y="3676183"/>
              <a:ext cx="930118" cy="839550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52" name="Freeform 210">
              <a:extLst>
                <a:ext uri="{FF2B5EF4-FFF2-40B4-BE49-F238E27FC236}">
                  <a16:creationId xmlns:a16="http://schemas.microsoft.com/office/drawing/2014/main" id="{769956BB-9432-C94B-610D-E848530EFB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1975" y="3312876"/>
              <a:ext cx="1810762" cy="94396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53" name="Freeform 223">
              <a:extLst>
                <a:ext uri="{FF2B5EF4-FFF2-40B4-BE49-F238E27FC236}">
                  <a16:creationId xmlns:a16="http://schemas.microsoft.com/office/drawing/2014/main" id="{A92F3890-0EB1-7954-0401-8F330C725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7832" y="363798"/>
              <a:ext cx="722326" cy="127850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54" name="Freeform 235">
              <a:extLst>
                <a:ext uri="{FF2B5EF4-FFF2-40B4-BE49-F238E27FC236}">
                  <a16:creationId xmlns:a16="http://schemas.microsoft.com/office/drawing/2014/main" id="{046168F8-29A6-9294-3EBE-A020D7308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1808" y="1593291"/>
              <a:ext cx="1169794" cy="1439380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</p:grpSp>
      <p:sp>
        <p:nvSpPr>
          <p:cNvPr id="425" name="Google Shape;425;p21"/>
          <p:cNvSpPr/>
          <p:nvPr/>
        </p:nvSpPr>
        <p:spPr>
          <a:xfrm>
            <a:off x="955135" y="2151275"/>
            <a:ext cx="659400" cy="256800"/>
          </a:xfrm>
          <a:prstGeom prst="roundRect">
            <a:avLst>
              <a:gd name="adj" fmla="val 50000"/>
            </a:avLst>
          </a:prstGeom>
          <a:solidFill>
            <a:srgbClr val="0E08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426" name="Google Shape;426;p21"/>
          <p:cNvSpPr/>
          <p:nvPr/>
        </p:nvSpPr>
        <p:spPr>
          <a:xfrm>
            <a:off x="2446381" y="2569294"/>
            <a:ext cx="659400" cy="256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427" name="Google Shape;427;p21"/>
          <p:cNvSpPr/>
          <p:nvPr/>
        </p:nvSpPr>
        <p:spPr>
          <a:xfrm>
            <a:off x="3193594" y="2969234"/>
            <a:ext cx="659400" cy="256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428" name="Google Shape;428;p21"/>
          <p:cNvSpPr txBox="1"/>
          <p:nvPr/>
        </p:nvSpPr>
        <p:spPr>
          <a:xfrm>
            <a:off x="457200" y="4122343"/>
            <a:ext cx="55431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600" b="1" dirty="0">
                <a:solidFill>
                  <a:schemeClr val="bg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Target Customer</a:t>
            </a:r>
            <a:endParaRPr sz="3600" b="1" dirty="0">
              <a:solidFill>
                <a:schemeClr val="bg1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432" name="Google Shape;432;p21"/>
          <p:cNvSpPr txBox="1"/>
          <p:nvPr/>
        </p:nvSpPr>
        <p:spPr>
          <a:xfrm>
            <a:off x="4653578" y="1947643"/>
            <a:ext cx="6741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33%</a:t>
            </a:r>
            <a:endParaRPr sz="1200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5682486" y="1947643"/>
            <a:ext cx="6741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37%</a:t>
            </a:r>
            <a:endParaRPr sz="1200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40" name="Google Shape;440;p21"/>
          <p:cNvSpPr txBox="1"/>
          <p:nvPr/>
        </p:nvSpPr>
        <p:spPr>
          <a:xfrm>
            <a:off x="6710982" y="1947643"/>
            <a:ext cx="6741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19%</a:t>
            </a:r>
            <a:endParaRPr sz="1200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44" name="Google Shape;444;p21"/>
          <p:cNvSpPr txBox="1"/>
          <p:nvPr/>
        </p:nvSpPr>
        <p:spPr>
          <a:xfrm>
            <a:off x="7739688" y="1947643"/>
            <a:ext cx="6741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11%</a:t>
            </a:r>
            <a:endParaRPr sz="1200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45" name="Google Shape;445;p21"/>
          <p:cNvSpPr txBox="1"/>
          <p:nvPr/>
        </p:nvSpPr>
        <p:spPr>
          <a:xfrm>
            <a:off x="4665976" y="2593852"/>
            <a:ext cx="648900" cy="36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18-24</a:t>
            </a:r>
            <a:endParaRPr sz="1000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46" name="Google Shape;446;p21"/>
          <p:cNvSpPr txBox="1"/>
          <p:nvPr/>
        </p:nvSpPr>
        <p:spPr>
          <a:xfrm>
            <a:off x="5694676" y="2593852"/>
            <a:ext cx="648900" cy="36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25-34</a:t>
            </a:r>
            <a:endParaRPr sz="1000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47" name="Google Shape;447;p21"/>
          <p:cNvSpPr txBox="1"/>
          <p:nvPr/>
        </p:nvSpPr>
        <p:spPr>
          <a:xfrm>
            <a:off x="6723376" y="2593852"/>
            <a:ext cx="648900" cy="36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35-44</a:t>
            </a:r>
            <a:endParaRPr sz="1000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48" name="Google Shape;448;p21"/>
          <p:cNvSpPr txBox="1"/>
          <p:nvPr/>
        </p:nvSpPr>
        <p:spPr>
          <a:xfrm>
            <a:off x="7752076" y="2593852"/>
            <a:ext cx="648900" cy="36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45-65</a:t>
            </a:r>
            <a:endParaRPr sz="1000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49" name="Google Shape;449;p21"/>
          <p:cNvSpPr txBox="1"/>
          <p:nvPr/>
        </p:nvSpPr>
        <p:spPr>
          <a:xfrm>
            <a:off x="4539850" y="2872231"/>
            <a:ext cx="39918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Unde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omnis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iste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natus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error sit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accusantium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doloremque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laudantium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totam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rem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aperiam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eaque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ipsa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quae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ab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illo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inventore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veritatis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et quasi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architecto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endParaRPr sz="10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450" name="Google Shape;450;p21"/>
          <p:cNvSpPr txBox="1"/>
          <p:nvPr/>
        </p:nvSpPr>
        <p:spPr>
          <a:xfrm>
            <a:off x="1086703" y="2116564"/>
            <a:ext cx="3963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32%</a:t>
            </a:r>
            <a:endParaRPr sz="800" dirty="0">
              <a:solidFill>
                <a:schemeClr val="lt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51" name="Google Shape;451;p21"/>
          <p:cNvSpPr txBox="1"/>
          <p:nvPr/>
        </p:nvSpPr>
        <p:spPr>
          <a:xfrm>
            <a:off x="2561351" y="2534599"/>
            <a:ext cx="4296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23%</a:t>
            </a:r>
            <a:endParaRPr sz="800" dirty="0">
              <a:solidFill>
                <a:schemeClr val="lt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52" name="Google Shape;452;p21"/>
          <p:cNvSpPr txBox="1"/>
          <p:nvPr/>
        </p:nvSpPr>
        <p:spPr>
          <a:xfrm>
            <a:off x="3275571" y="2943617"/>
            <a:ext cx="466374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18%</a:t>
            </a:r>
            <a:endParaRPr sz="800" dirty="0">
              <a:solidFill>
                <a:schemeClr val="lt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788473" y="3315042"/>
            <a:ext cx="659400" cy="256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454" name="Google Shape;454;p21"/>
          <p:cNvSpPr txBox="1"/>
          <p:nvPr/>
        </p:nvSpPr>
        <p:spPr>
          <a:xfrm>
            <a:off x="920012" y="3280347"/>
            <a:ext cx="3963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22%</a:t>
            </a:r>
            <a:endParaRPr sz="800" dirty="0">
              <a:solidFill>
                <a:schemeClr val="lt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55" name="Google Shape;455;p21"/>
          <p:cNvSpPr txBox="1"/>
          <p:nvPr/>
        </p:nvSpPr>
        <p:spPr>
          <a:xfrm>
            <a:off x="5621525" y="4077976"/>
            <a:ext cx="30654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voluptas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sit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aspernatur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odit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fugit, sed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consequuntur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magni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dolores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qui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sequi</a:t>
            </a:r>
            <a:r>
              <a:rPr lang="en" sz="1000" dirty="0">
                <a:solidFill>
                  <a:schemeClr val="lt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endParaRPr sz="1000" dirty="0">
              <a:solidFill>
                <a:schemeClr val="lt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4435723" y="1243743"/>
            <a:ext cx="1963874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By Age Groups</a:t>
            </a:r>
            <a:endParaRPr dirty="0">
              <a:solidFill>
                <a:schemeClr val="bg2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457" name="Google Shape;457;p21"/>
          <p:cNvSpPr txBox="1"/>
          <p:nvPr/>
        </p:nvSpPr>
        <p:spPr>
          <a:xfrm>
            <a:off x="674370" y="1243743"/>
            <a:ext cx="2487112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By Geographic Region</a:t>
            </a:r>
            <a:endParaRPr dirty="0">
              <a:solidFill>
                <a:schemeClr val="bg2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F06AB0A-C5CD-6900-34B2-02A44CA54600}"/>
              </a:ext>
            </a:extLst>
          </p:cNvPr>
          <p:cNvGraphicFramePr/>
          <p:nvPr/>
        </p:nvGraphicFramePr>
        <p:xfrm>
          <a:off x="4428172" y="1605703"/>
          <a:ext cx="1137453" cy="108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A2ED113-0329-A7F9-907D-F5FFBE10C8D8}"/>
              </a:ext>
            </a:extLst>
          </p:cNvPr>
          <p:cNvGraphicFramePr/>
          <p:nvPr/>
        </p:nvGraphicFramePr>
        <p:xfrm>
          <a:off x="5450399" y="1605703"/>
          <a:ext cx="1137453" cy="108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814FBF8-8C0C-1B26-7B96-A90B6C8657D0}"/>
              </a:ext>
            </a:extLst>
          </p:cNvPr>
          <p:cNvGraphicFramePr/>
          <p:nvPr/>
        </p:nvGraphicFramePr>
        <p:xfrm>
          <a:off x="6479099" y="1605703"/>
          <a:ext cx="1137453" cy="108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CC220A9-021A-5968-44F8-28B79A021948}"/>
              </a:ext>
            </a:extLst>
          </p:cNvPr>
          <p:cNvGraphicFramePr/>
          <p:nvPr/>
        </p:nvGraphicFramePr>
        <p:xfrm>
          <a:off x="7507799" y="1605703"/>
          <a:ext cx="1137453" cy="108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90841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6"/>
          <p:cNvSpPr txBox="1"/>
          <p:nvPr/>
        </p:nvSpPr>
        <p:spPr>
          <a:xfrm>
            <a:off x="4518806" y="1080145"/>
            <a:ext cx="4129882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>
              <a:lnSpc>
                <a:spcPct val="90000"/>
              </a:lnSpc>
              <a:buFont typeface="Arial"/>
              <a:buNone/>
            </a:pPr>
            <a:r>
              <a:rPr lang="en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Lorem ipsum title</a:t>
            </a:r>
            <a:endParaRPr sz="3600" b="1" dirty="0">
              <a:solidFill>
                <a:schemeClr val="bg2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610" name="Google Shape;610;p26"/>
          <p:cNvSpPr txBox="1"/>
          <p:nvPr/>
        </p:nvSpPr>
        <p:spPr>
          <a:xfrm>
            <a:off x="4548548" y="2758640"/>
            <a:ext cx="32652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Beatae vitae dicta sunt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explicabo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Nemo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enim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ipsam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sit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aspernatur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odit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fugit, sed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consequuntur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magni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qui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sequi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nesciunt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Neque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porro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endParaRPr sz="10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611" name="Google Shape;611;p26"/>
          <p:cNvSpPr txBox="1"/>
          <p:nvPr/>
        </p:nvSpPr>
        <p:spPr>
          <a:xfrm>
            <a:off x="4538608" y="2272531"/>
            <a:ext cx="331521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This is a subtitle not very long</a:t>
            </a:r>
            <a:endParaRPr dirty="0">
              <a:solidFill>
                <a:schemeClr val="bg2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642" name="Google Shape;642;p26"/>
          <p:cNvSpPr/>
          <p:nvPr/>
        </p:nvSpPr>
        <p:spPr>
          <a:xfrm rot="-4793">
            <a:off x="4518804" y="3780416"/>
            <a:ext cx="3314304" cy="6513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650" name="Google Shape;650;p26"/>
          <p:cNvSpPr txBox="1"/>
          <p:nvPr/>
        </p:nvSpPr>
        <p:spPr>
          <a:xfrm>
            <a:off x="7974588" y="3908313"/>
            <a:ext cx="6741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11%</a:t>
            </a:r>
            <a:endParaRPr sz="1200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05F4C8E-4979-8B4A-740C-FABFF3C0A6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475565"/>
              </p:ext>
            </p:extLst>
          </p:nvPr>
        </p:nvGraphicFramePr>
        <p:xfrm>
          <a:off x="7734116" y="3641945"/>
          <a:ext cx="1137453" cy="92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Google Shape;730;p29">
            <a:extLst>
              <a:ext uri="{FF2B5EF4-FFF2-40B4-BE49-F238E27FC236}">
                <a16:creationId xmlns:a16="http://schemas.microsoft.com/office/drawing/2014/main" id="{B998BC9F-5959-0679-C1D2-E195705009FC}"/>
              </a:ext>
            </a:extLst>
          </p:cNvPr>
          <p:cNvSpPr txBox="1"/>
          <p:nvPr/>
        </p:nvSpPr>
        <p:spPr>
          <a:xfrm>
            <a:off x="4736525" y="3839021"/>
            <a:ext cx="277471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Some highlighted info if needed lorem ipsum vitae dicta sunt</a:t>
            </a:r>
            <a:endParaRPr sz="1200" b="1" dirty="0">
              <a:solidFill>
                <a:schemeClr val="tx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69915159-3C94-EC19-2ADE-2F1F11CBAD3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/>
          <a:srcRect l="193" r="33171"/>
          <a:stretch/>
        </p:blipFill>
        <p:spPr>
          <a:xfrm>
            <a:off x="405353" y="1092534"/>
            <a:ext cx="3478490" cy="348153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0">
            <a:extLst>
              <a:ext uri="{FF2B5EF4-FFF2-40B4-BE49-F238E27FC236}">
                <a16:creationId xmlns:a16="http://schemas.microsoft.com/office/drawing/2014/main" id="{5D900C19-1DFE-2770-2041-C7501C1C04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7573727"/>
              </p:ext>
            </p:extLst>
          </p:nvPr>
        </p:nvGraphicFramePr>
        <p:xfrm>
          <a:off x="5287617" y="1212574"/>
          <a:ext cx="3627783" cy="370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2">
            <a:extLst>
              <a:ext uri="{FF2B5EF4-FFF2-40B4-BE49-F238E27FC236}">
                <a16:creationId xmlns:a16="http://schemas.microsoft.com/office/drawing/2014/main" id="{3F76EEB0-4FD3-3B01-AC16-E2918C0B3AA1}"/>
              </a:ext>
            </a:extLst>
          </p:cNvPr>
          <p:cNvSpPr txBox="1"/>
          <p:nvPr/>
        </p:nvSpPr>
        <p:spPr>
          <a:xfrm>
            <a:off x="713632" y="3120975"/>
            <a:ext cx="141362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solidFill>
                  <a:srgbClr val="3B3B39"/>
                </a:solidFill>
                <a:latin typeface="Inter Regular Regular"/>
                <a:ea typeface="Inter Regular Regular"/>
                <a:cs typeface="Inter Regular Regular"/>
                <a:sym typeface="Inter Regular Regular"/>
              </a:defRPr>
            </a:lvl1pPr>
          </a:lstStyle>
          <a:p>
            <a:r>
              <a:rPr lang="es-ES" sz="1200" b="1" dirty="0" err="1">
                <a:solidFill>
                  <a:schemeClr val="accent1"/>
                </a:solidFill>
                <a:latin typeface="DM Sans 14pt Medium" pitchFamily="2" charset="77"/>
                <a:ea typeface="Urbanist Medium"/>
                <a:cs typeface="Urbanist Medium"/>
                <a:sym typeface="Arial"/>
              </a:rPr>
              <a:t>Title</a:t>
            </a:r>
            <a:r>
              <a:rPr lang="es-ES" sz="1200" b="1" dirty="0">
                <a:solidFill>
                  <a:schemeClr val="accent1"/>
                </a:solidFill>
                <a:latin typeface="DM Sans 14pt Medium" pitchFamily="2" charset="77"/>
                <a:ea typeface="Urbanist Medium"/>
                <a:cs typeface="Urbanist Medium"/>
                <a:sym typeface="Arial"/>
              </a:rPr>
              <a:t> </a:t>
            </a:r>
            <a:r>
              <a:rPr lang="es-ES" sz="1200" b="1" dirty="0" err="1">
                <a:solidFill>
                  <a:schemeClr val="accent1"/>
                </a:solidFill>
                <a:latin typeface="DM Sans 14pt Medium" pitchFamily="2" charset="77"/>
                <a:ea typeface="Urbanist Medium"/>
                <a:cs typeface="Urbanist Medium"/>
                <a:sym typeface="Arial"/>
              </a:rPr>
              <a:t>one</a:t>
            </a:r>
            <a:endParaRPr sz="1200" b="1" dirty="0">
              <a:solidFill>
                <a:schemeClr val="accent1"/>
              </a:solidFill>
              <a:latin typeface="DM Sans 14pt Medium" pitchFamily="2" charset="77"/>
              <a:ea typeface="Urbanist Medium"/>
              <a:cs typeface="Urbanist Medium"/>
              <a:sym typeface="Arial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B410A393-035C-3400-BE33-87841308C072}"/>
              </a:ext>
            </a:extLst>
          </p:cNvPr>
          <p:cNvSpPr txBox="1"/>
          <p:nvPr/>
        </p:nvSpPr>
        <p:spPr>
          <a:xfrm>
            <a:off x="705241" y="3398852"/>
            <a:ext cx="3809609" cy="61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lnSpc>
                <a:spcPct val="115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Lorem ipsum dolor sit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amet</a:t>
            </a: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consectetur</a:t>
            </a: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adipiscing</a:t>
            </a: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elit</a:t>
            </a: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.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Pellentesque</a:t>
            </a: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scelerisque</a:t>
            </a: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malesuada</a:t>
            </a: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libero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apellentesquLorem</a:t>
            </a: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ipsum dolor sit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amet</a:t>
            </a:r>
            <a:r>
              <a:rPr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consectetur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.</a:t>
            </a:r>
            <a:endParaRPr sz="10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36A01B5-3630-AF66-BCCC-A4BD1B10CD1F}"/>
              </a:ext>
            </a:extLst>
          </p:cNvPr>
          <p:cNvSpPr txBox="1">
            <a:spLocks/>
          </p:cNvSpPr>
          <p:nvPr/>
        </p:nvSpPr>
        <p:spPr>
          <a:xfrm>
            <a:off x="639418" y="1069599"/>
            <a:ext cx="4191000" cy="119652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600" b="1" dirty="0" err="1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Lorem</a:t>
            </a:r>
            <a:r>
              <a:rPr lang="es-ES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3600" b="1" dirty="0" err="1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ipsum</a:t>
            </a:r>
            <a:r>
              <a:rPr lang="es-ES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 dolor </a:t>
            </a:r>
            <a:r>
              <a:rPr lang="es-ES" sz="3600" b="1" dirty="0" err="1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sit</a:t>
            </a:r>
            <a:r>
              <a:rPr lang="es-ES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3600" b="1" dirty="0" err="1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amet</a:t>
            </a:r>
            <a:endParaRPr lang="es-ES" sz="3600" b="1" dirty="0">
              <a:solidFill>
                <a:schemeClr val="bg2"/>
              </a:solidFill>
              <a:latin typeface="DM Sans 14pt" pitchFamily="2" charset="77"/>
              <a:ea typeface="Urbanist Light"/>
              <a:cs typeface="Urbanist Ligh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7B348E6-4A8B-92D2-2D38-A65EE944F482}"/>
              </a:ext>
            </a:extLst>
          </p:cNvPr>
          <p:cNvSpPr txBox="1"/>
          <p:nvPr/>
        </p:nvSpPr>
        <p:spPr>
          <a:xfrm>
            <a:off x="713632" y="2441897"/>
            <a:ext cx="402733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 hangingPunct="0"/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This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is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a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example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of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a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subtitle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not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very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long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lorem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ipsum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amet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sit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lore</a:t>
            </a:r>
            <a:endParaRPr dirty="0">
              <a:solidFill>
                <a:schemeClr val="accent4"/>
              </a:solidFill>
              <a:latin typeface="DM Sans 14pt Medium" pitchFamily="2" charset="77"/>
              <a:ea typeface="Urbanist Medium"/>
              <a:cs typeface="Urbanist Medium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6B59E0F8-7624-1012-F6C5-9BAA5A919638}"/>
              </a:ext>
            </a:extLst>
          </p:cNvPr>
          <p:cNvSpPr txBox="1"/>
          <p:nvPr/>
        </p:nvSpPr>
        <p:spPr>
          <a:xfrm>
            <a:off x="713632" y="4174522"/>
            <a:ext cx="141362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solidFill>
                  <a:srgbClr val="3B3B39"/>
                </a:solidFill>
                <a:latin typeface="Inter Regular Regular"/>
                <a:ea typeface="Inter Regular Regular"/>
                <a:cs typeface="Inter Regular Regular"/>
                <a:sym typeface="Inter Regular Regular"/>
              </a:defRPr>
            </a:lvl1pPr>
          </a:lstStyle>
          <a:p>
            <a:r>
              <a:rPr lang="es-ES" sz="1200" b="1" dirty="0" err="1">
                <a:solidFill>
                  <a:schemeClr val="accent1"/>
                </a:solidFill>
                <a:latin typeface="DM Sans 14pt Medium" pitchFamily="2" charset="77"/>
                <a:ea typeface="Urbanist Medium"/>
                <a:cs typeface="Urbanist Medium"/>
                <a:sym typeface="Arial"/>
              </a:rPr>
              <a:t>Title</a:t>
            </a:r>
            <a:r>
              <a:rPr lang="es-ES" sz="1200" b="1" dirty="0">
                <a:solidFill>
                  <a:schemeClr val="accent1"/>
                </a:solidFill>
                <a:latin typeface="DM Sans 14pt Medium" pitchFamily="2" charset="77"/>
                <a:ea typeface="Urbanist Medium"/>
                <a:cs typeface="Urbanist Medium"/>
                <a:sym typeface="Arial"/>
              </a:rPr>
              <a:t> </a:t>
            </a:r>
            <a:r>
              <a:rPr lang="es-ES" sz="1200" b="1" dirty="0" err="1">
                <a:solidFill>
                  <a:schemeClr val="accent1"/>
                </a:solidFill>
                <a:latin typeface="DM Sans 14pt Medium" pitchFamily="2" charset="77"/>
                <a:ea typeface="Urbanist Medium"/>
                <a:cs typeface="Urbanist Medium"/>
                <a:sym typeface="Arial"/>
              </a:rPr>
              <a:t>two</a:t>
            </a:r>
            <a:endParaRPr sz="1200" b="1" dirty="0">
              <a:solidFill>
                <a:schemeClr val="accent1"/>
              </a:solidFill>
              <a:latin typeface="DM Sans 14pt Medium" pitchFamily="2" charset="77"/>
              <a:ea typeface="Urbanist Medium"/>
              <a:cs typeface="Urbanist Medium"/>
              <a:sym typeface="Arial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31AE37E8-FF2C-DCE7-4C30-4B5A8EF8B769}"/>
              </a:ext>
            </a:extLst>
          </p:cNvPr>
          <p:cNvSpPr txBox="1"/>
          <p:nvPr/>
        </p:nvSpPr>
        <p:spPr>
          <a:xfrm>
            <a:off x="705241" y="4452399"/>
            <a:ext cx="3809609" cy="438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lnSpc>
                <a:spcPct val="115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pP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Helementum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sapien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eu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egestas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purus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.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Integer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.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Donec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lacinia neque non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velit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dictum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tincidunt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.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Etiam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lacus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neque, </a:t>
            </a:r>
            <a:r>
              <a:rPr lang="es-ES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mattis</a:t>
            </a:r>
            <a:r>
              <a:rPr lang="es-ES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ut, </a:t>
            </a:r>
          </a:p>
        </p:txBody>
      </p:sp>
    </p:spTree>
    <p:extLst>
      <p:ext uri="{BB962C8B-B14F-4D97-AF65-F5344CB8AC3E}">
        <p14:creationId xmlns:p14="http://schemas.microsoft.com/office/powerpoint/2010/main" val="1921403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2C6E9A51-5253-6DD3-9C5C-A4F31524E22F}"/>
              </a:ext>
            </a:extLst>
          </p:cNvPr>
          <p:cNvSpPr txBox="1"/>
          <p:nvPr/>
        </p:nvSpPr>
        <p:spPr>
          <a:xfrm>
            <a:off x="723522" y="2718349"/>
            <a:ext cx="3651996" cy="100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900">
                <a:latin typeface="+mj-lt"/>
                <a:ea typeface="+mj-ea"/>
                <a:cs typeface="+mj-cs"/>
                <a:sym typeface="Helvetica"/>
              </a:defRPr>
            </a:pP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The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regular </a:t>
            </a: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text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is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DM Sans 10pt. 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Lorem ipsum dolor sit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amet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consectetur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adipiscing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elit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l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entesque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scelerisque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malesuada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libero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apellentesquLorem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ipsum dolor sit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amet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consectetur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adipiscing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elit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.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You</a:t>
            </a: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can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highlight</a:t>
            </a: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some</a:t>
            </a: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part</a:t>
            </a: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of</a:t>
            </a: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the</a:t>
            </a: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text</a:t>
            </a: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in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bold</a:t>
            </a: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if</a:t>
            </a: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needed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.</a:t>
            </a:r>
            <a:endParaRPr sz="1000" dirty="0">
              <a:latin typeface="DM Sans 14pt" pitchFamily="2" charset="77"/>
              <a:ea typeface="+mj-ea"/>
              <a:cs typeface="+mj-cs"/>
              <a:sym typeface="Helvetica"/>
            </a:endParaRP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054D4498-CF51-A5EE-E62A-4743E68FFB10}"/>
              </a:ext>
            </a:extLst>
          </p:cNvPr>
          <p:cNvSpPr txBox="1">
            <a:spLocks/>
          </p:cNvSpPr>
          <p:nvPr/>
        </p:nvSpPr>
        <p:spPr>
          <a:xfrm>
            <a:off x="649355" y="1079538"/>
            <a:ext cx="7878417" cy="78024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600" b="1" dirty="0" err="1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This</a:t>
            </a:r>
            <a:r>
              <a:rPr lang="es-ES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3600" b="1" dirty="0" err="1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is</a:t>
            </a:r>
            <a:r>
              <a:rPr lang="es-ES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 a </a:t>
            </a:r>
            <a:r>
              <a:rPr lang="es-ES" sz="3600" b="1" dirty="0" err="1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title</a:t>
            </a:r>
            <a:r>
              <a:rPr lang="es-ES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 in DM Sans </a:t>
            </a:r>
            <a:r>
              <a:rPr lang="es-ES" sz="3600" b="1" dirty="0" err="1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font</a:t>
            </a:r>
            <a:r>
              <a:rPr lang="es-ES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</a:rPr>
              <a:t> 36pt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843540-33F5-E1A9-A757-41659C4E958C}"/>
              </a:ext>
            </a:extLst>
          </p:cNvPr>
          <p:cNvSpPr txBox="1"/>
          <p:nvPr/>
        </p:nvSpPr>
        <p:spPr>
          <a:xfrm>
            <a:off x="713582" y="2013180"/>
            <a:ext cx="634841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Highlighted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text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in DM Sans Font in 14pt. Text and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text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and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text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and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text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and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even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more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text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in case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you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need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a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long</a:t>
            </a:r>
            <a:r>
              <a:rPr lang="es-ES" dirty="0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dirty="0" err="1">
                <a:solidFill>
                  <a:schemeClr val="accent4"/>
                </a:solidFill>
                <a:latin typeface="DM Sans 14pt Medium" pitchFamily="2" charset="77"/>
                <a:ea typeface="Urbanist Medium"/>
                <a:cs typeface="Urbanist Medium"/>
              </a:rPr>
              <a:t>sentence</a:t>
            </a:r>
            <a:endParaRPr dirty="0">
              <a:solidFill>
                <a:schemeClr val="accent4"/>
              </a:solidFill>
              <a:latin typeface="DM Sans 14pt Medium" pitchFamily="2" charset="77"/>
              <a:ea typeface="Urbanist Medium"/>
              <a:cs typeface="Urbanist Medium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6EDD0F1C-30B8-C907-F995-CA825C908878}"/>
              </a:ext>
            </a:extLst>
          </p:cNvPr>
          <p:cNvSpPr txBox="1"/>
          <p:nvPr/>
        </p:nvSpPr>
        <p:spPr>
          <a:xfrm>
            <a:off x="4619661" y="2718349"/>
            <a:ext cx="3791329" cy="821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900">
                <a:latin typeface="+mj-lt"/>
                <a:ea typeface="+mj-ea"/>
                <a:cs typeface="+mj-cs"/>
                <a:sym typeface="Helvetica"/>
              </a:defRPr>
            </a:pP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Donec lacinia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neque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non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velit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dictum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tincidunt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.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Etiam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lacus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neque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mattis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ut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sem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sit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amet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accumsan</a:t>
            </a:r>
            <a:r>
              <a:rPr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egestas</a:t>
            </a:r>
            <a:r>
              <a:rPr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nulla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.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Nulla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sit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amet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nulla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commodo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elementum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sapien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eu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egestas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purus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. 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BD8AD3FB-D7B4-DCE4-F1BC-D23CAD63D6EF}"/>
              </a:ext>
            </a:extLst>
          </p:cNvPr>
          <p:cNvSpPr txBox="1"/>
          <p:nvPr/>
        </p:nvSpPr>
        <p:spPr>
          <a:xfrm>
            <a:off x="723522" y="3920984"/>
            <a:ext cx="3500856" cy="452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900">
                <a:latin typeface="+mj-lt"/>
                <a:ea typeface="+mj-ea"/>
                <a:cs typeface="+mj-cs"/>
                <a:sym typeface="Helvetica"/>
              </a:defRPr>
            </a:pP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Lorem ipsum dolor sit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amet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consectetur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adipiscing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elit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l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entesque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scelerisque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malesuad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.</a:t>
            </a:r>
            <a:endParaRPr sz="1000" dirty="0">
              <a:latin typeface="DM Sans 14pt" pitchFamily="2" charset="77"/>
              <a:ea typeface="+mj-ea"/>
              <a:cs typeface="+mj-cs"/>
              <a:sym typeface="Helvetica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82157AF-DB63-CEE7-71A8-A2960E051324}"/>
              </a:ext>
            </a:extLst>
          </p:cNvPr>
          <p:cNvSpPr txBox="1"/>
          <p:nvPr/>
        </p:nvSpPr>
        <p:spPr>
          <a:xfrm>
            <a:off x="4619661" y="3920984"/>
            <a:ext cx="3791329" cy="636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900">
                <a:latin typeface="+mj-lt"/>
                <a:ea typeface="+mj-ea"/>
                <a:cs typeface="+mj-cs"/>
                <a:sym typeface="Helvetica"/>
              </a:defRPr>
            </a:pPr>
            <a:r>
              <a:rPr lang="es-ES"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A</a:t>
            </a:r>
            <a:r>
              <a:rPr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ccumsan</a:t>
            </a:r>
            <a:r>
              <a:rPr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egestas</a:t>
            </a:r>
            <a:r>
              <a:rPr sz="1000" b="1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b="1" dirty="0" err="1">
                <a:latin typeface="DM Sans 14pt" pitchFamily="2" charset="77"/>
                <a:ea typeface="+mj-ea"/>
                <a:cs typeface="+mj-cs"/>
                <a:sym typeface="Helvetica"/>
              </a:rPr>
              <a:t>nulla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.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Nulla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sit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amet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nulla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commodo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elementum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sapien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eu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,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egestas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purus</a:t>
            </a:r>
            <a:r>
              <a:rPr sz="1000" dirty="0">
                <a:latin typeface="DM Sans 14pt" pitchFamily="2" charset="77"/>
                <a:ea typeface="+mj-ea"/>
                <a:cs typeface="+mj-cs"/>
                <a:sym typeface="Helvetica"/>
              </a:rPr>
              <a:t>. </a:t>
            </a: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Adipiscing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elit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lentesque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scelerisque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malesuada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libero </a:t>
            </a: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apellentes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 </a:t>
            </a:r>
            <a:r>
              <a:rPr lang="es-ES" sz="1000" dirty="0" err="1">
                <a:latin typeface="DM Sans 14pt" pitchFamily="2" charset="77"/>
                <a:ea typeface="+mj-ea"/>
                <a:cs typeface="+mj-cs"/>
                <a:sym typeface="Helvetica"/>
              </a:rPr>
              <a:t>quorem</a:t>
            </a:r>
            <a:r>
              <a:rPr lang="es-ES" sz="1000" dirty="0">
                <a:latin typeface="DM Sans 14pt" pitchFamily="2" charset="77"/>
                <a:ea typeface="+mj-ea"/>
                <a:cs typeface="+mj-cs"/>
                <a:sym typeface="Helvetica"/>
              </a:rPr>
              <a:t>. </a:t>
            </a:r>
            <a:endParaRPr sz="1000" dirty="0">
              <a:latin typeface="DM Sans 14pt" pitchFamily="2" charset="77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44697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/>
          <p:nvPr/>
        </p:nvSpPr>
        <p:spPr>
          <a:xfrm>
            <a:off x="228600" y="808038"/>
            <a:ext cx="8686800" cy="4106812"/>
          </a:xfrm>
          <a:prstGeom prst="roundRect">
            <a:avLst>
              <a:gd name="adj" fmla="val 67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657495" y="1060171"/>
            <a:ext cx="5524644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600" b="1" dirty="0">
                <a:solidFill>
                  <a:schemeClr val="bg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Title lorem ipsum</a:t>
            </a:r>
            <a:endParaRPr sz="3600" b="1" dirty="0">
              <a:solidFill>
                <a:schemeClr val="bg1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FDC5B2-397F-BA39-6BDE-5AAA8A39493E}"/>
              </a:ext>
            </a:extLst>
          </p:cNvPr>
          <p:cNvSpPr txBox="1"/>
          <p:nvPr/>
        </p:nvSpPr>
        <p:spPr>
          <a:xfrm>
            <a:off x="644059" y="2441897"/>
            <a:ext cx="3679463" cy="2185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 fontAlgn="auto" hangingPunct="0">
              <a:lnSpc>
                <a:spcPct val="9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 in DM Sans Font in 14pt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You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could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use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any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of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the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e-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QuoL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colors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combination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for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background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.</a:t>
            </a:r>
          </a:p>
          <a:p>
            <a:pPr marL="457200" indent="-457200" fontAlgn="auto" hangingPunct="0">
              <a:lnSpc>
                <a:spcPct val="90000"/>
              </a:lnSpc>
              <a:buClr>
                <a:schemeClr val="accent5"/>
              </a:buClr>
              <a:buFont typeface="+mj-lt"/>
              <a:buAutoNum type="arabicPeriod"/>
            </a:pPr>
            <a:endParaRPr lang="es-ES" dirty="0">
              <a:solidFill>
                <a:schemeClr val="bg1"/>
              </a:solidFill>
              <a:latin typeface="DM Sans 14pt" pitchFamily="2" charset="77"/>
              <a:cs typeface="Calibri Light"/>
            </a:endParaRPr>
          </a:p>
          <a:p>
            <a:pPr marL="457200" indent="-457200" fontAlgn="auto" hangingPunct="0">
              <a:lnSpc>
                <a:spcPct val="9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Listed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even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more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in case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you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need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long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sentence</a:t>
            </a:r>
            <a:endParaRPr lang="es-ES" dirty="0">
              <a:solidFill>
                <a:schemeClr val="bg1"/>
              </a:solidFill>
              <a:latin typeface="DM Sans 14pt" pitchFamily="2" charset="77"/>
              <a:cs typeface="Calibri Light"/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+mj-lt"/>
              <a:buAutoNum type="arabicPeriod"/>
            </a:pP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 in DM Sans Font in 14pt.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You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could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use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any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of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the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colors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you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want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. </a:t>
            </a:r>
          </a:p>
          <a:p>
            <a:pPr marL="457200" indent="-457200" fontAlgn="auto" hangingPunct="0">
              <a:lnSpc>
                <a:spcPct val="90000"/>
              </a:lnSpc>
              <a:buClr>
                <a:schemeClr val="accent5"/>
              </a:buClr>
              <a:buFont typeface="+mj-lt"/>
              <a:buAutoNum type="arabicPeriod"/>
            </a:pPr>
            <a:endParaRPr dirty="0">
              <a:solidFill>
                <a:schemeClr val="accent3"/>
              </a:solidFill>
              <a:latin typeface="DM Sans 14pt" pitchFamily="2" charset="77"/>
              <a:cs typeface="Calibri Ligh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3C52DC-37EC-C939-7B0C-8226D7155C2B}"/>
              </a:ext>
            </a:extLst>
          </p:cNvPr>
          <p:cNvSpPr txBox="1"/>
          <p:nvPr/>
        </p:nvSpPr>
        <p:spPr>
          <a:xfrm>
            <a:off x="4629150" y="2441897"/>
            <a:ext cx="3679463" cy="1797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 fontAlgn="auto" hangingPunct="0">
              <a:lnSpc>
                <a:spcPct val="90000"/>
              </a:lnSpc>
              <a:buClr>
                <a:schemeClr val="accent5"/>
              </a:buClr>
              <a:buFont typeface="+mj-lt"/>
              <a:buAutoNum type="arabicPeriod" startAt="4"/>
            </a:pP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 in DM Sans Font in 14pt. Text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even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more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in case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you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need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long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sentence</a:t>
            </a:r>
            <a:endParaRPr lang="es-ES" dirty="0">
              <a:solidFill>
                <a:schemeClr val="bg1"/>
              </a:solidFill>
              <a:latin typeface="DM Sans 14pt" pitchFamily="2" charset="77"/>
              <a:cs typeface="Calibri Light"/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+mj-lt"/>
              <a:buAutoNum type="arabicPeriod" startAt="4"/>
            </a:pP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Listed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in DM Sans Font in 14pt. Text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even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more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text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in case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you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need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a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long</a:t>
            </a:r>
            <a:r>
              <a:rPr lang="es-ES" dirty="0">
                <a:solidFill>
                  <a:schemeClr val="bg1"/>
                </a:solidFill>
                <a:latin typeface="DM Sans 14pt" pitchFamily="2" charset="77"/>
                <a:cs typeface="Calibri Light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M Sans 14pt" pitchFamily="2" charset="77"/>
                <a:cs typeface="Calibri Light"/>
              </a:rPr>
              <a:t>sentence</a:t>
            </a:r>
            <a:endParaRPr lang="es-ES" dirty="0">
              <a:solidFill>
                <a:schemeClr val="bg1"/>
              </a:solidFill>
              <a:latin typeface="DM Sans 14pt" pitchFamily="2" charset="77"/>
              <a:cs typeface="Calibri Light"/>
            </a:endParaRPr>
          </a:p>
          <a:p>
            <a:pPr marL="457200" indent="-457200" fontAlgn="auto" hangingPunct="0">
              <a:lnSpc>
                <a:spcPct val="90000"/>
              </a:lnSpc>
              <a:buClr>
                <a:schemeClr val="accent5"/>
              </a:buClr>
              <a:buFont typeface="+mj-lt"/>
              <a:buAutoNum type="arabicPeriod" startAt="4"/>
            </a:pPr>
            <a:endParaRPr dirty="0">
              <a:solidFill>
                <a:schemeClr val="accent3"/>
              </a:solidFill>
              <a:latin typeface="DM Sans 14pt" pitchFamily="2" charset="77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978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99000">
              <a:schemeClr val="accent2">
                <a:lumMod val="40000"/>
                <a:lumOff val="60000"/>
              </a:schemeClr>
            </a:gs>
          </a:gsLst>
          <a:lin ang="2698631" scaled="0"/>
        </a:gra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9FEBE0-4490-AA69-0DD6-5574DAFB38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-1"/>
            <a:ext cx="9152000" cy="5148000"/>
          </a:xfrm>
          <a:prstGeom prst="rect">
            <a:avLst/>
          </a:prstGeom>
        </p:spPr>
      </p:pic>
      <p:sp>
        <p:nvSpPr>
          <p:cNvPr id="716" name="Google Shape;716;p29"/>
          <p:cNvSpPr/>
          <p:nvPr/>
        </p:nvSpPr>
        <p:spPr>
          <a:xfrm>
            <a:off x="457200" y="1119000"/>
            <a:ext cx="5079900" cy="2425800"/>
          </a:xfrm>
          <a:prstGeom prst="roundRect">
            <a:avLst>
              <a:gd name="adj" fmla="val 77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17" name="Google Shape;717;p29"/>
          <p:cNvSpPr/>
          <p:nvPr/>
        </p:nvSpPr>
        <p:spPr>
          <a:xfrm>
            <a:off x="3181288" y="1579875"/>
            <a:ext cx="1903500" cy="25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18" name="Google Shape;718;p29"/>
          <p:cNvSpPr/>
          <p:nvPr/>
        </p:nvSpPr>
        <p:spPr>
          <a:xfrm>
            <a:off x="852513" y="1579875"/>
            <a:ext cx="1903500" cy="25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19" name="Google Shape;719;p29"/>
          <p:cNvSpPr/>
          <p:nvPr/>
        </p:nvSpPr>
        <p:spPr>
          <a:xfrm>
            <a:off x="5695950" y="1119000"/>
            <a:ext cx="2991000" cy="2425800"/>
          </a:xfrm>
          <a:prstGeom prst="roundRect">
            <a:avLst>
              <a:gd name="adj" fmla="val 775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6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20" name="Google Shape;720;p29"/>
          <p:cNvSpPr/>
          <p:nvPr/>
        </p:nvSpPr>
        <p:spPr>
          <a:xfrm>
            <a:off x="5991990" y="1579875"/>
            <a:ext cx="1903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21" name="Google Shape;721;p29"/>
          <p:cNvSpPr txBox="1"/>
          <p:nvPr/>
        </p:nvSpPr>
        <p:spPr>
          <a:xfrm>
            <a:off x="649357" y="4124263"/>
            <a:ext cx="59229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>
              <a:lnSpc>
                <a:spcPct val="90000"/>
              </a:lnSpc>
              <a:buFont typeface="Arial"/>
              <a:buNone/>
            </a:pPr>
            <a:r>
              <a:rPr lang="en" sz="3600" b="1" dirty="0">
                <a:solidFill>
                  <a:schemeClr val="bg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Project timeline</a:t>
            </a:r>
            <a:endParaRPr sz="3600" b="1" dirty="0">
              <a:solidFill>
                <a:schemeClr val="bg1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22" name="Google Shape;722;p29"/>
          <p:cNvSpPr txBox="1"/>
          <p:nvPr/>
        </p:nvSpPr>
        <p:spPr>
          <a:xfrm>
            <a:off x="1514013" y="1522424"/>
            <a:ext cx="5805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2025</a:t>
            </a:r>
            <a:endParaRPr sz="1200" b="1" dirty="0">
              <a:solidFill>
                <a:schemeClr val="lt1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23" name="Google Shape;723;p29"/>
          <p:cNvSpPr txBox="1"/>
          <p:nvPr/>
        </p:nvSpPr>
        <p:spPr>
          <a:xfrm>
            <a:off x="852512" y="2470462"/>
            <a:ext cx="2274353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sit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aspernatur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odit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fugit, sed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consequuntur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magni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qui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endParaRPr sz="10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24" name="Google Shape;724;p29"/>
          <p:cNvSpPr txBox="1"/>
          <p:nvPr/>
        </p:nvSpPr>
        <p:spPr>
          <a:xfrm>
            <a:off x="852513" y="2030141"/>
            <a:ext cx="1903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Reaching 50,000 Active Users.</a:t>
            </a:r>
            <a:endParaRPr sz="1200" b="1" dirty="0">
              <a:solidFill>
                <a:schemeClr val="accent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25" name="Google Shape;725;p29"/>
          <p:cNvSpPr txBox="1"/>
          <p:nvPr/>
        </p:nvSpPr>
        <p:spPr>
          <a:xfrm>
            <a:off x="3842788" y="1522424"/>
            <a:ext cx="5805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2026</a:t>
            </a:r>
            <a:endParaRPr sz="1200" b="1" dirty="0">
              <a:solidFill>
                <a:schemeClr val="lt1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26" name="Google Shape;726;p29"/>
          <p:cNvSpPr txBox="1"/>
          <p:nvPr/>
        </p:nvSpPr>
        <p:spPr>
          <a:xfrm>
            <a:off x="3124287" y="2470474"/>
            <a:ext cx="2410563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sit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aspernatur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odit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fugit, sed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consequuntur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magni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qui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endParaRPr sz="10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27" name="Google Shape;727;p29"/>
          <p:cNvSpPr txBox="1"/>
          <p:nvPr/>
        </p:nvSpPr>
        <p:spPr>
          <a:xfrm>
            <a:off x="3124288" y="2030141"/>
            <a:ext cx="213201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Launched Innovative Mobile App</a:t>
            </a:r>
            <a:endParaRPr sz="1200" b="1" dirty="0">
              <a:solidFill>
                <a:schemeClr val="accent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28" name="Google Shape;728;p29"/>
          <p:cNvSpPr txBox="1"/>
          <p:nvPr/>
        </p:nvSpPr>
        <p:spPr>
          <a:xfrm>
            <a:off x="6653490" y="1522424"/>
            <a:ext cx="5805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DM Sans 14pt" pitchFamily="2" charset="77"/>
                <a:ea typeface="Urbanist Medium"/>
                <a:cs typeface="Urbanist Medium"/>
                <a:sym typeface="Urbanist Medium"/>
              </a:rPr>
              <a:t>2027</a:t>
            </a:r>
            <a:endParaRPr sz="1200" b="1" dirty="0">
              <a:solidFill>
                <a:schemeClr val="dk1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29" name="Google Shape;729;p29"/>
          <p:cNvSpPr txBox="1"/>
          <p:nvPr/>
        </p:nvSpPr>
        <p:spPr>
          <a:xfrm>
            <a:off x="5887890" y="2558960"/>
            <a:ext cx="2523116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voluptas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sit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aspernatur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odit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fugit, sed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consequuntur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magni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dolores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qui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tx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endParaRPr sz="1000" dirty="0">
              <a:solidFill>
                <a:schemeClr val="tx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30" name="Google Shape;730;p29"/>
          <p:cNvSpPr txBox="1"/>
          <p:nvPr/>
        </p:nvSpPr>
        <p:spPr>
          <a:xfrm>
            <a:off x="5887890" y="2030141"/>
            <a:ext cx="2111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Lorem ipsum dolor sit </a:t>
            </a:r>
            <a:r>
              <a:rPr lang="en" sz="1200" b="1" dirty="0" err="1">
                <a:solidFill>
                  <a:schemeClr val="tx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amet</a:t>
            </a:r>
            <a:r>
              <a:rPr lang="en" sz="1200" b="1" dirty="0">
                <a:solidFill>
                  <a:schemeClr val="tx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 </a:t>
            </a:r>
            <a:r>
              <a:rPr lang="en" sz="1200" b="1" dirty="0" err="1">
                <a:solidFill>
                  <a:schemeClr val="tx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consctur</a:t>
            </a:r>
            <a:endParaRPr sz="1200" b="1" dirty="0">
              <a:solidFill>
                <a:schemeClr val="tx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8E7FE3C-2AD5-DF66-AB90-550B90E9577D}"/>
              </a:ext>
            </a:extLst>
          </p:cNvPr>
          <p:cNvGrpSpPr/>
          <p:nvPr/>
        </p:nvGrpSpPr>
        <p:grpSpPr>
          <a:xfrm rot="5778154">
            <a:off x="8058840" y="1535373"/>
            <a:ext cx="334800" cy="334800"/>
            <a:chOff x="5829950" y="937675"/>
            <a:chExt cx="334800" cy="334800"/>
          </a:xfrm>
        </p:grpSpPr>
        <p:sp>
          <p:nvSpPr>
            <p:cNvPr id="738" name="Google Shape;738;p29"/>
            <p:cNvSpPr/>
            <p:nvPr/>
          </p:nvSpPr>
          <p:spPr>
            <a:xfrm>
              <a:off x="5829950" y="937675"/>
              <a:ext cx="334800" cy="334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grpSp>
          <p:nvGrpSpPr>
            <p:cNvPr id="739" name="Google Shape;739;p29"/>
            <p:cNvGrpSpPr/>
            <p:nvPr/>
          </p:nvGrpSpPr>
          <p:grpSpPr>
            <a:xfrm rot="10800000">
              <a:off x="5951369" y="1059091"/>
              <a:ext cx="91968" cy="91968"/>
              <a:chOff x="7408700" y="3307050"/>
              <a:chExt cx="219652" cy="219652"/>
            </a:xfrm>
          </p:grpSpPr>
          <p:sp>
            <p:nvSpPr>
              <p:cNvPr id="740" name="Google Shape;740;p29"/>
              <p:cNvSpPr/>
              <p:nvPr/>
            </p:nvSpPr>
            <p:spPr>
              <a:xfrm>
                <a:off x="7408700" y="3497602"/>
                <a:ext cx="219600" cy="29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741" name="Google Shape;741;p29"/>
              <p:cNvSpPr/>
              <p:nvPr/>
            </p:nvSpPr>
            <p:spPr>
              <a:xfrm>
                <a:off x="7599252" y="3307050"/>
                <a:ext cx="29100" cy="2196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742" name="Google Shape;742;p29"/>
              <p:cNvSpPr/>
              <p:nvPr/>
            </p:nvSpPr>
            <p:spPr>
              <a:xfrm rot="-2700000">
                <a:off x="7503892" y="3282360"/>
                <a:ext cx="29274" cy="268983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</p:grp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A80D975D-A363-E9DB-2F0D-3082BEB2A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74" y="123014"/>
            <a:ext cx="1524760" cy="50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280;p17">
            <a:extLst>
              <a:ext uri="{FF2B5EF4-FFF2-40B4-BE49-F238E27FC236}">
                <a16:creationId xmlns:a16="http://schemas.microsoft.com/office/drawing/2014/main" id="{A2816D70-63AE-93FA-9EBC-C119F52985A8}"/>
              </a:ext>
            </a:extLst>
          </p:cNvPr>
          <p:cNvSpPr/>
          <p:nvPr/>
        </p:nvSpPr>
        <p:spPr>
          <a:xfrm>
            <a:off x="228600" y="808038"/>
            <a:ext cx="8686800" cy="4106812"/>
          </a:xfrm>
          <a:prstGeom prst="roundRect">
            <a:avLst>
              <a:gd name="adj" fmla="val 679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grpSp>
        <p:nvGrpSpPr>
          <p:cNvPr id="155" name="Google Shape;155;p14"/>
          <p:cNvGrpSpPr/>
          <p:nvPr/>
        </p:nvGrpSpPr>
        <p:grpSpPr>
          <a:xfrm rot="120013">
            <a:off x="6223943" y="893177"/>
            <a:ext cx="2461398" cy="4969949"/>
            <a:chOff x="6224532" y="890386"/>
            <a:chExt cx="2461621" cy="4970400"/>
          </a:xfrm>
          <a:solidFill>
            <a:schemeClr val="accent4"/>
          </a:solidFill>
        </p:grpSpPr>
        <p:sp>
          <p:nvSpPr>
            <p:cNvPr id="156" name="Google Shape;156;p14"/>
            <p:cNvSpPr/>
            <p:nvPr/>
          </p:nvSpPr>
          <p:spPr>
            <a:xfrm>
              <a:off x="6253400" y="890386"/>
              <a:ext cx="2411700" cy="4970400"/>
            </a:xfrm>
            <a:prstGeom prst="roundRect">
              <a:avLst>
                <a:gd name="adj" fmla="val 17413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6224532" y="1848963"/>
              <a:ext cx="105631" cy="18213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6224532" y="2202265"/>
              <a:ext cx="105631" cy="37087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6224532" y="2681295"/>
              <a:ext cx="105631" cy="37087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8580522" y="2462233"/>
              <a:ext cx="105631" cy="600001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</p:grpSp>
      <p:sp>
        <p:nvSpPr>
          <p:cNvPr id="8" name="Google Shape;469;p22">
            <a:extLst>
              <a:ext uri="{FF2B5EF4-FFF2-40B4-BE49-F238E27FC236}">
                <a16:creationId xmlns:a16="http://schemas.microsoft.com/office/drawing/2014/main" id="{C7EE9BB0-B033-1DAA-55C4-379100F3D109}"/>
              </a:ext>
            </a:extLst>
          </p:cNvPr>
          <p:cNvSpPr txBox="1"/>
          <p:nvPr/>
        </p:nvSpPr>
        <p:spPr>
          <a:xfrm>
            <a:off x="675972" y="1856884"/>
            <a:ext cx="3337920" cy="253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e-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QuoL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is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a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European-funded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project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that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focuses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on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addressing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the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challenges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faced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by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children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adolescents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and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young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adults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cancer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survivors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(CAYACS) and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their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families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in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Europe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.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Despite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high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survival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rates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, CAYACS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often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experience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treatment-induced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late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health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effects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reduced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quality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of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life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and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psychosocial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challenges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.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The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project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aims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to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promote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equality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in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quality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of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life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for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CAYACS and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their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families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through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the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use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of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e-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health</a:t>
            </a:r>
            <a:r>
              <a:rPr lang="es-ES" sz="1200" b="1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b="1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tools</a:t>
            </a:r>
            <a:r>
              <a:rPr lang="es-ES" sz="12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.</a:t>
            </a:r>
          </a:p>
          <a:p>
            <a:br>
              <a:rPr lang="es-ES" sz="1100" dirty="0"/>
            </a:br>
            <a:endParaRPr sz="1000" dirty="0">
              <a:solidFill>
                <a:schemeClr val="bg2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9" name="Google Shape;286;p17">
            <a:extLst>
              <a:ext uri="{FF2B5EF4-FFF2-40B4-BE49-F238E27FC236}">
                <a16:creationId xmlns:a16="http://schemas.microsoft.com/office/drawing/2014/main" id="{3E09FF34-7E7B-8F24-462D-DEBFBC1B8EFD}"/>
              </a:ext>
            </a:extLst>
          </p:cNvPr>
          <p:cNvSpPr txBox="1"/>
          <p:nvPr/>
        </p:nvSpPr>
        <p:spPr>
          <a:xfrm>
            <a:off x="657500" y="1060540"/>
            <a:ext cx="25188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Goal</a:t>
            </a:r>
            <a:endParaRPr sz="3600" b="1" dirty="0">
              <a:solidFill>
                <a:schemeClr val="bg2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pic>
        <p:nvPicPr>
          <p:cNvPr id="25" name="Marcador de posición de imagen 24">
            <a:extLst>
              <a:ext uri="{FF2B5EF4-FFF2-40B4-BE49-F238E27FC236}">
                <a16:creationId xmlns:a16="http://schemas.microsoft.com/office/drawing/2014/main" id="{F9745D5E-B83D-E7A6-DFD7-189DF9FCA38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39635" t="-7874" r="30263" b="-189"/>
          <a:stretch/>
        </p:blipFill>
        <p:spPr>
          <a:xfrm rot="119651">
            <a:off x="6353175" y="995362"/>
            <a:ext cx="2214563" cy="4471987"/>
          </a:xfrm>
          <a:solidFill>
            <a:srgbClr val="FFFCF7"/>
          </a:solidFill>
        </p:spPr>
      </p:pic>
      <p:pic>
        <p:nvPicPr>
          <p:cNvPr id="131" name="Imagen 130">
            <a:extLst>
              <a:ext uri="{FF2B5EF4-FFF2-40B4-BE49-F238E27FC236}">
                <a16:creationId xmlns:a16="http://schemas.microsoft.com/office/drawing/2014/main" id="{F1306E99-7E5D-0E07-67EA-9E098871F6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875" r="21875"/>
          <a:stretch/>
        </p:blipFill>
        <p:spPr>
          <a:xfrm>
            <a:off x="4321277" y="558878"/>
            <a:ext cx="2201115" cy="2201115"/>
          </a:xfrm>
          <a:prstGeom prst="ellipse">
            <a:avLst/>
          </a:prstGeom>
        </p:spPr>
      </p:pic>
      <p:pic>
        <p:nvPicPr>
          <p:cNvPr id="132" name="Imagen 131">
            <a:extLst>
              <a:ext uri="{FF2B5EF4-FFF2-40B4-BE49-F238E27FC236}">
                <a16:creationId xmlns:a16="http://schemas.microsoft.com/office/drawing/2014/main" id="{5CA919CA-FA15-6B7E-CD70-734A23E8DA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47" r="47399" b="5870"/>
          <a:stretch/>
        </p:blipFill>
        <p:spPr>
          <a:xfrm>
            <a:off x="4521292" y="2356032"/>
            <a:ext cx="1863231" cy="1863231"/>
          </a:xfrm>
          <a:prstGeom prst="ellipse">
            <a:avLst/>
          </a:prstGeom>
        </p:spPr>
      </p:pic>
      <p:pic>
        <p:nvPicPr>
          <p:cNvPr id="135" name="Imagen 134">
            <a:extLst>
              <a:ext uri="{FF2B5EF4-FFF2-40B4-BE49-F238E27FC236}">
                <a16:creationId xmlns:a16="http://schemas.microsoft.com/office/drawing/2014/main" id="{C711252B-366C-137E-86DD-64E7F377A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329" y="248553"/>
            <a:ext cx="1291590" cy="2649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30"/>
          <p:cNvGrpSpPr/>
          <p:nvPr/>
        </p:nvGrpSpPr>
        <p:grpSpPr>
          <a:xfrm rot="-120093">
            <a:off x="648298" y="2092408"/>
            <a:ext cx="2685089" cy="5421620"/>
            <a:chOff x="9917022" y="1992018"/>
            <a:chExt cx="2180958" cy="4403700"/>
          </a:xfrm>
          <a:solidFill>
            <a:schemeClr val="accent6"/>
          </a:solidFill>
        </p:grpSpPr>
        <p:sp>
          <p:nvSpPr>
            <p:cNvPr id="748" name="Google Shape;748;p30"/>
            <p:cNvSpPr/>
            <p:nvPr/>
          </p:nvSpPr>
          <p:spPr>
            <a:xfrm>
              <a:off x="9942598" y="1992018"/>
              <a:ext cx="2136600" cy="4403700"/>
            </a:xfrm>
            <a:prstGeom prst="roundRect">
              <a:avLst>
                <a:gd name="adj" fmla="val 17413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9917022" y="2841298"/>
              <a:ext cx="93600" cy="16140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9917022" y="3154316"/>
              <a:ext cx="93600" cy="32850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9917022" y="3578726"/>
              <a:ext cx="93600" cy="32850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12004380" y="3384642"/>
              <a:ext cx="93600" cy="53160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</p:grpSp>
      <p:sp>
        <p:nvSpPr>
          <p:cNvPr id="754" name="Google Shape;754;p30"/>
          <p:cNvSpPr/>
          <p:nvPr/>
        </p:nvSpPr>
        <p:spPr>
          <a:xfrm>
            <a:off x="3887788" y="2216982"/>
            <a:ext cx="5027612" cy="2697917"/>
          </a:xfrm>
          <a:prstGeom prst="roundRect">
            <a:avLst>
              <a:gd name="adj" fmla="val 935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5" name="Google Shape;755;p30"/>
          <p:cNvSpPr/>
          <p:nvPr/>
        </p:nvSpPr>
        <p:spPr>
          <a:xfrm>
            <a:off x="4204825" y="2527233"/>
            <a:ext cx="204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6" name="Google Shape;756;p30"/>
          <p:cNvSpPr/>
          <p:nvPr/>
        </p:nvSpPr>
        <p:spPr>
          <a:xfrm>
            <a:off x="6517787" y="2527233"/>
            <a:ext cx="204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7" name="Google Shape;757;p30"/>
          <p:cNvSpPr/>
          <p:nvPr/>
        </p:nvSpPr>
        <p:spPr>
          <a:xfrm>
            <a:off x="6517787" y="3763607"/>
            <a:ext cx="204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8" name="Google Shape;758;p30"/>
          <p:cNvSpPr/>
          <p:nvPr/>
        </p:nvSpPr>
        <p:spPr>
          <a:xfrm>
            <a:off x="4204825" y="3763607"/>
            <a:ext cx="204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9" name="Google Shape;759;p30"/>
          <p:cNvSpPr txBox="1"/>
          <p:nvPr/>
        </p:nvSpPr>
        <p:spPr>
          <a:xfrm>
            <a:off x="588613" y="1061341"/>
            <a:ext cx="50058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Title lorem ipsum</a:t>
            </a:r>
            <a:endParaRPr sz="3600" b="1" dirty="0">
              <a:solidFill>
                <a:schemeClr val="bg2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60" name="Google Shape;760;p30"/>
          <p:cNvSpPr txBox="1"/>
          <p:nvPr/>
        </p:nvSpPr>
        <p:spPr>
          <a:xfrm>
            <a:off x="4326192" y="2469770"/>
            <a:ext cx="1898934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Lorem ipsum</a:t>
            </a:r>
            <a:endParaRPr sz="1200" b="1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61" name="Google Shape;761;p30"/>
          <p:cNvSpPr txBox="1"/>
          <p:nvPr/>
        </p:nvSpPr>
        <p:spPr>
          <a:xfrm>
            <a:off x="4122946" y="2794383"/>
            <a:ext cx="2211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 qui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sequi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nesciunt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Neque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porro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quisquam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est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ipsum </a:t>
            </a:r>
            <a:endParaRPr sz="1000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62" name="Google Shape;762;p30"/>
          <p:cNvSpPr txBox="1"/>
          <p:nvPr/>
        </p:nvSpPr>
        <p:spPr>
          <a:xfrm>
            <a:off x="6524761" y="2469770"/>
            <a:ext cx="202857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Lorem ipsum</a:t>
            </a:r>
            <a:endParaRPr sz="1200" b="1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63" name="Google Shape;763;p30"/>
          <p:cNvSpPr txBox="1"/>
          <p:nvPr/>
        </p:nvSpPr>
        <p:spPr>
          <a:xfrm>
            <a:off x="6435871" y="2794383"/>
            <a:ext cx="2211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 qui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sequi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nesciunt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Neque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porro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quisquam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est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ipsum </a:t>
            </a:r>
            <a:endParaRPr sz="1000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64" name="Google Shape;764;p30"/>
          <p:cNvSpPr txBox="1"/>
          <p:nvPr/>
        </p:nvSpPr>
        <p:spPr>
          <a:xfrm>
            <a:off x="4435498" y="3716686"/>
            <a:ext cx="1586154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Lorem ipsum</a:t>
            </a:r>
            <a:endParaRPr sz="1200" b="1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65" name="Google Shape;765;p30"/>
          <p:cNvSpPr txBox="1"/>
          <p:nvPr/>
        </p:nvSpPr>
        <p:spPr>
          <a:xfrm>
            <a:off x="4122946" y="4020818"/>
            <a:ext cx="2211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 qui ratione voluptatem sequi nesciunt. Neque porro quisquam est, dolorem ipsum</a:t>
            </a:r>
            <a:endParaRPr sz="1000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66" name="Google Shape;766;p30"/>
          <p:cNvSpPr txBox="1"/>
          <p:nvPr/>
        </p:nvSpPr>
        <p:spPr>
          <a:xfrm>
            <a:off x="6745972" y="3706144"/>
            <a:ext cx="158615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Lorem Ipsum</a:t>
            </a:r>
            <a:endParaRPr sz="1200" b="1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67" name="Google Shape;767;p30"/>
          <p:cNvSpPr txBox="1"/>
          <p:nvPr/>
        </p:nvSpPr>
        <p:spPr>
          <a:xfrm>
            <a:off x="6435871" y="4020818"/>
            <a:ext cx="2211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 qui ratione voluptatem sequi nesciunt. Neque porro quisquam est, dolorem ipsum </a:t>
            </a:r>
            <a:endParaRPr sz="1000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F9F9206F-9850-7402-E14D-E7ABE54F184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14563" t="1775" r="45812" b="890"/>
          <a:stretch/>
        </p:blipFill>
        <p:spPr>
          <a:xfrm rot="-120364">
            <a:off x="749329" y="2193469"/>
            <a:ext cx="2416781" cy="333894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0"/>
          <p:cNvSpPr/>
          <p:nvPr/>
        </p:nvSpPr>
        <p:spPr>
          <a:xfrm>
            <a:off x="3887788" y="2216982"/>
            <a:ext cx="5027612" cy="2697917"/>
          </a:xfrm>
          <a:prstGeom prst="roundRect">
            <a:avLst>
              <a:gd name="adj" fmla="val 935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5" name="Google Shape;755;p30"/>
          <p:cNvSpPr/>
          <p:nvPr/>
        </p:nvSpPr>
        <p:spPr>
          <a:xfrm>
            <a:off x="4204825" y="2527233"/>
            <a:ext cx="204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6" name="Google Shape;756;p30"/>
          <p:cNvSpPr/>
          <p:nvPr/>
        </p:nvSpPr>
        <p:spPr>
          <a:xfrm>
            <a:off x="6517787" y="2527233"/>
            <a:ext cx="204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7" name="Google Shape;757;p30"/>
          <p:cNvSpPr/>
          <p:nvPr/>
        </p:nvSpPr>
        <p:spPr>
          <a:xfrm>
            <a:off x="6517787" y="3763607"/>
            <a:ext cx="204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8" name="Google Shape;758;p30"/>
          <p:cNvSpPr/>
          <p:nvPr/>
        </p:nvSpPr>
        <p:spPr>
          <a:xfrm>
            <a:off x="4204825" y="3763607"/>
            <a:ext cx="2047500" cy="25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759" name="Google Shape;759;p30"/>
          <p:cNvSpPr txBox="1"/>
          <p:nvPr/>
        </p:nvSpPr>
        <p:spPr>
          <a:xfrm>
            <a:off x="588613" y="1061341"/>
            <a:ext cx="50058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Title lorem ipsum</a:t>
            </a:r>
            <a:endParaRPr sz="3600" b="1" dirty="0">
              <a:solidFill>
                <a:schemeClr val="bg2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60" name="Google Shape;760;p30"/>
          <p:cNvSpPr txBox="1"/>
          <p:nvPr/>
        </p:nvSpPr>
        <p:spPr>
          <a:xfrm>
            <a:off x="4326192" y="2469770"/>
            <a:ext cx="1898934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Lorem ipsum</a:t>
            </a:r>
            <a:endParaRPr sz="1200" b="1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61" name="Google Shape;761;p30"/>
          <p:cNvSpPr txBox="1"/>
          <p:nvPr/>
        </p:nvSpPr>
        <p:spPr>
          <a:xfrm>
            <a:off x="4122946" y="2794383"/>
            <a:ext cx="2211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 qui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sequi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nesciunt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Neque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porro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quisquam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est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ipsum </a:t>
            </a:r>
            <a:endParaRPr sz="1000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62" name="Google Shape;762;p30"/>
          <p:cNvSpPr txBox="1"/>
          <p:nvPr/>
        </p:nvSpPr>
        <p:spPr>
          <a:xfrm>
            <a:off x="6524761" y="2469770"/>
            <a:ext cx="202857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Lorem ipsum</a:t>
            </a:r>
            <a:endParaRPr sz="1200" b="1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63" name="Google Shape;763;p30"/>
          <p:cNvSpPr txBox="1"/>
          <p:nvPr/>
        </p:nvSpPr>
        <p:spPr>
          <a:xfrm>
            <a:off x="6435871" y="2794383"/>
            <a:ext cx="2211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 qui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sequi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nesciunt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Neque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porro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quisquam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est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, </a:t>
            </a:r>
            <a:r>
              <a:rPr lang="en" sz="10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dolorem</a:t>
            </a: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ipsum </a:t>
            </a:r>
            <a:endParaRPr sz="1000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64" name="Google Shape;764;p30"/>
          <p:cNvSpPr txBox="1"/>
          <p:nvPr/>
        </p:nvSpPr>
        <p:spPr>
          <a:xfrm>
            <a:off x="4435498" y="3716686"/>
            <a:ext cx="1586154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Lorem ipsum</a:t>
            </a:r>
            <a:endParaRPr sz="1200" b="1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65" name="Google Shape;765;p30"/>
          <p:cNvSpPr txBox="1"/>
          <p:nvPr/>
        </p:nvSpPr>
        <p:spPr>
          <a:xfrm>
            <a:off x="4122946" y="4020818"/>
            <a:ext cx="2211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 qui ratione voluptatem sequi nesciunt. Neque porro quisquam est, dolorem ipsum</a:t>
            </a:r>
            <a:endParaRPr sz="1000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66" name="Google Shape;766;p30"/>
          <p:cNvSpPr txBox="1"/>
          <p:nvPr/>
        </p:nvSpPr>
        <p:spPr>
          <a:xfrm>
            <a:off x="6745972" y="3706144"/>
            <a:ext cx="158615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Lorem Ipsum</a:t>
            </a:r>
            <a:endParaRPr sz="1200" b="1"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67" name="Google Shape;767;p30"/>
          <p:cNvSpPr txBox="1"/>
          <p:nvPr/>
        </p:nvSpPr>
        <p:spPr>
          <a:xfrm>
            <a:off x="6435871" y="4020818"/>
            <a:ext cx="2211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 qui ratione voluptatem sequi nesciunt. Neque porro quisquam est, dolorem ipsum </a:t>
            </a:r>
            <a:endParaRPr sz="1000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3" name="Google Shape;610;p26">
            <a:extLst>
              <a:ext uri="{FF2B5EF4-FFF2-40B4-BE49-F238E27FC236}">
                <a16:creationId xmlns:a16="http://schemas.microsoft.com/office/drawing/2014/main" id="{5BCA4140-4DD1-2A59-0C32-D3426BFFD367}"/>
              </a:ext>
            </a:extLst>
          </p:cNvPr>
          <p:cNvSpPr txBox="1"/>
          <p:nvPr/>
        </p:nvSpPr>
        <p:spPr>
          <a:xfrm>
            <a:off x="690290" y="2780517"/>
            <a:ext cx="2904837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Beatae vitae dicta sunt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explicabo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Nemo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enim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ipsam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voluptas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sit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aspernatur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odit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aut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fugit, sed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quia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consequuntur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magni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dolores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eos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qui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ratione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voluptatem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sequi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nesciunt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Neque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porro</a:t>
            </a:r>
            <a:r>
              <a:rPr lang="en" sz="12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endParaRPr sz="12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4" name="Google Shape;611;p26">
            <a:extLst>
              <a:ext uri="{FF2B5EF4-FFF2-40B4-BE49-F238E27FC236}">
                <a16:creationId xmlns:a16="http://schemas.microsoft.com/office/drawing/2014/main" id="{458E866A-DEA4-492C-7EEF-FAA3A1EC9977}"/>
              </a:ext>
            </a:extLst>
          </p:cNvPr>
          <p:cNvSpPr txBox="1"/>
          <p:nvPr/>
        </p:nvSpPr>
        <p:spPr>
          <a:xfrm>
            <a:off x="690290" y="2164809"/>
            <a:ext cx="251158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Subtitle example or highlighted text</a:t>
            </a:r>
            <a:endParaRPr dirty="0">
              <a:solidFill>
                <a:schemeClr val="dk1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060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/>
          <p:nvPr/>
        </p:nvSpPr>
        <p:spPr>
          <a:xfrm>
            <a:off x="228600" y="808038"/>
            <a:ext cx="8686800" cy="4106812"/>
          </a:xfrm>
          <a:prstGeom prst="roundRect">
            <a:avLst>
              <a:gd name="adj" fmla="val 679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281" name="Google Shape;281;p17"/>
          <p:cNvSpPr/>
          <p:nvPr/>
        </p:nvSpPr>
        <p:spPr>
          <a:xfrm>
            <a:off x="3606900" y="1317600"/>
            <a:ext cx="5079900" cy="3368700"/>
          </a:xfrm>
          <a:prstGeom prst="roundRect">
            <a:avLst>
              <a:gd name="adj" fmla="val 77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657496" y="1060171"/>
            <a:ext cx="25188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600" b="1" dirty="0">
                <a:solidFill>
                  <a:schemeClr val="bg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Why?</a:t>
            </a:r>
            <a:endParaRPr sz="3600" b="1" dirty="0">
              <a:solidFill>
                <a:schemeClr val="bg1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295" name="Google Shape;295;p17"/>
          <p:cNvSpPr txBox="1"/>
          <p:nvPr/>
        </p:nvSpPr>
        <p:spPr>
          <a:xfrm>
            <a:off x="668572" y="1846410"/>
            <a:ext cx="2736348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e-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health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tools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are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already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available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for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follow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-up care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of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adult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cancer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patients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providing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them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recommendations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;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however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such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tools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do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not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exist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yet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for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paediatric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patients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who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have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specific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needs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and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questions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regarding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their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health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 (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puberty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sexuality</a:t>
            </a:r>
            <a:r>
              <a:rPr lang="es-ES" sz="12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  <a:t>, etc.).</a:t>
            </a:r>
          </a:p>
          <a:p>
            <a:br>
              <a:rPr lang="es-ES" sz="1000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</a:rPr>
            </a:b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e-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QuoL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aims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at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providing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children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adolescents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and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young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adults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who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have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survived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cancer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with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e-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health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tools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designed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specifically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for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and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with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them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to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help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them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manage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their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b="1" dirty="0" err="1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health</a:t>
            </a:r>
            <a:r>
              <a:rPr lang="es-ES" sz="1000" b="1" dirty="0">
                <a:solidFill>
                  <a:schemeClr val="accent6"/>
                </a:solidFill>
                <a:latin typeface="DM Sans 14pt Light" pitchFamily="2" charset="77"/>
                <a:ea typeface="Urbanist Light"/>
                <a:cs typeface="Urbanist Light"/>
              </a:rPr>
              <a:t>.</a:t>
            </a:r>
            <a:endParaRPr lang="es-ES" sz="1000" b="1" dirty="0">
              <a:solidFill>
                <a:schemeClr val="accent6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2" name="Google Shape;283;p17">
            <a:extLst>
              <a:ext uri="{FF2B5EF4-FFF2-40B4-BE49-F238E27FC236}">
                <a16:creationId xmlns:a16="http://schemas.microsoft.com/office/drawing/2014/main" id="{785866F2-6A01-D4A1-48F5-53EC84012705}"/>
              </a:ext>
            </a:extLst>
          </p:cNvPr>
          <p:cNvSpPr/>
          <p:nvPr/>
        </p:nvSpPr>
        <p:spPr>
          <a:xfrm>
            <a:off x="3848553" y="1139616"/>
            <a:ext cx="1917247" cy="32122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4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3" name="Google Shape;169;p14">
            <a:extLst>
              <a:ext uri="{FF2B5EF4-FFF2-40B4-BE49-F238E27FC236}">
                <a16:creationId xmlns:a16="http://schemas.microsoft.com/office/drawing/2014/main" id="{CADACE69-060D-AF53-C39F-6EB76E04E1E6}"/>
              </a:ext>
            </a:extLst>
          </p:cNvPr>
          <p:cNvSpPr txBox="1"/>
          <p:nvPr/>
        </p:nvSpPr>
        <p:spPr>
          <a:xfrm>
            <a:off x="3941437" y="1081844"/>
            <a:ext cx="172527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Key </a:t>
            </a:r>
            <a:r>
              <a:rPr lang="es-ES" sz="1600" b="1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objectives</a:t>
            </a:r>
            <a:endParaRPr lang="es-ES" sz="1600" b="1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4" name="Google Shape;287;p17">
            <a:extLst>
              <a:ext uri="{FF2B5EF4-FFF2-40B4-BE49-F238E27FC236}">
                <a16:creationId xmlns:a16="http://schemas.microsoft.com/office/drawing/2014/main" id="{D2771AE4-B527-B42D-3C72-A99F11514289}"/>
              </a:ext>
            </a:extLst>
          </p:cNvPr>
          <p:cNvSpPr txBox="1"/>
          <p:nvPr/>
        </p:nvSpPr>
        <p:spPr>
          <a:xfrm>
            <a:off x="4143365" y="1929978"/>
            <a:ext cx="1725272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Identifying unmet needs</a:t>
            </a:r>
            <a:endParaRPr sz="1000" dirty="0">
              <a:solidFill>
                <a:schemeClr val="accent3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5" name="Google Shape;288;p17">
            <a:extLst>
              <a:ext uri="{FF2B5EF4-FFF2-40B4-BE49-F238E27FC236}">
                <a16:creationId xmlns:a16="http://schemas.microsoft.com/office/drawing/2014/main" id="{C2B72972-EA35-EF33-9B02-CA49BE0CD302}"/>
              </a:ext>
            </a:extLst>
          </p:cNvPr>
          <p:cNvSpPr txBox="1"/>
          <p:nvPr/>
        </p:nvSpPr>
        <p:spPr>
          <a:xfrm>
            <a:off x="4143365" y="2161110"/>
            <a:ext cx="19485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t</a:t>
            </a:r>
            <a:r>
              <a:rPr lang="en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hrough</a:t>
            </a:r>
            <a:r>
              <a:rPr lang="en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participatory action research involving various stakeholders.</a:t>
            </a:r>
            <a:endParaRPr sz="8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10" name="Google Shape;288;p17">
            <a:extLst>
              <a:ext uri="{FF2B5EF4-FFF2-40B4-BE49-F238E27FC236}">
                <a16:creationId xmlns:a16="http://schemas.microsoft.com/office/drawing/2014/main" id="{131E60D4-E69C-6D2B-F004-A038D26D379B}"/>
              </a:ext>
            </a:extLst>
          </p:cNvPr>
          <p:cNvSpPr txBox="1"/>
          <p:nvPr/>
        </p:nvSpPr>
        <p:spPr>
          <a:xfrm>
            <a:off x="4143365" y="4203945"/>
            <a:ext cx="19485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in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different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languages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.</a:t>
            </a:r>
            <a:endParaRPr sz="8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20" name="Google Shape;288;p17">
            <a:extLst>
              <a:ext uri="{FF2B5EF4-FFF2-40B4-BE49-F238E27FC236}">
                <a16:creationId xmlns:a16="http://schemas.microsoft.com/office/drawing/2014/main" id="{5A4CB8FD-9905-AB79-60FF-4CA887CB9A26}"/>
              </a:ext>
            </a:extLst>
          </p:cNvPr>
          <p:cNvSpPr txBox="1"/>
          <p:nvPr/>
        </p:nvSpPr>
        <p:spPr>
          <a:xfrm>
            <a:off x="6731927" y="3428325"/>
            <a:ext cx="169287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by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empowering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CAYACS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to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actively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engage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in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their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care and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better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self-manage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their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health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and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well-being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.</a:t>
            </a:r>
            <a:endParaRPr sz="8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25" name="Google Shape;288;p17">
            <a:extLst>
              <a:ext uri="{FF2B5EF4-FFF2-40B4-BE49-F238E27FC236}">
                <a16:creationId xmlns:a16="http://schemas.microsoft.com/office/drawing/2014/main" id="{6D2A42C9-0840-D017-5949-DAAB2E153AFA}"/>
              </a:ext>
            </a:extLst>
          </p:cNvPr>
          <p:cNvSpPr txBox="1"/>
          <p:nvPr/>
        </p:nvSpPr>
        <p:spPr>
          <a:xfrm>
            <a:off x="6731927" y="2300325"/>
            <a:ext cx="1901085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(medical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follow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-up, preventive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behaviours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psychological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and social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support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and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health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information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).</a:t>
            </a:r>
            <a:endParaRPr sz="8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27" name="Google Shape;287;p17">
            <a:extLst>
              <a:ext uri="{FF2B5EF4-FFF2-40B4-BE49-F238E27FC236}">
                <a16:creationId xmlns:a16="http://schemas.microsoft.com/office/drawing/2014/main" id="{2CA35CB1-D9CD-8223-C3B0-308BF7A21F85}"/>
              </a:ext>
            </a:extLst>
          </p:cNvPr>
          <p:cNvSpPr txBox="1"/>
          <p:nvPr/>
        </p:nvSpPr>
        <p:spPr>
          <a:xfrm>
            <a:off x="4143365" y="3840889"/>
            <a:ext cx="205525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Creating contents</a:t>
            </a:r>
            <a:br>
              <a:rPr lang="en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</a:br>
            <a:r>
              <a:rPr lang="en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  <a:sym typeface="Urbanist Medium"/>
              </a:rPr>
              <a:t>for families</a:t>
            </a:r>
            <a:endParaRPr sz="1000" dirty="0">
              <a:solidFill>
                <a:schemeClr val="accent3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28" name="Google Shape;287;p17">
            <a:extLst>
              <a:ext uri="{FF2B5EF4-FFF2-40B4-BE49-F238E27FC236}">
                <a16:creationId xmlns:a16="http://schemas.microsoft.com/office/drawing/2014/main" id="{FFFE7590-C51E-C782-46BF-6D306CCE3555}"/>
              </a:ext>
            </a:extLst>
          </p:cNvPr>
          <p:cNvSpPr txBox="1"/>
          <p:nvPr/>
        </p:nvSpPr>
        <p:spPr>
          <a:xfrm>
            <a:off x="6731927" y="3181742"/>
            <a:ext cx="1809661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Improving</a:t>
            </a:r>
            <a: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quality</a:t>
            </a:r>
            <a: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of</a:t>
            </a:r>
            <a: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life</a:t>
            </a:r>
            <a:endParaRPr sz="1000" dirty="0">
              <a:solidFill>
                <a:schemeClr val="accent3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29" name="Google Shape;287;p17">
            <a:extLst>
              <a:ext uri="{FF2B5EF4-FFF2-40B4-BE49-F238E27FC236}">
                <a16:creationId xmlns:a16="http://schemas.microsoft.com/office/drawing/2014/main" id="{E44350FB-366B-5E0F-6752-8EAA10F215C8}"/>
              </a:ext>
            </a:extLst>
          </p:cNvPr>
          <p:cNvSpPr txBox="1"/>
          <p:nvPr/>
        </p:nvSpPr>
        <p:spPr>
          <a:xfrm>
            <a:off x="6731927" y="1929978"/>
            <a:ext cx="180966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Providing</a:t>
            </a:r>
            <a: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patient-centred</a:t>
            </a:r>
            <a:b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</a:b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support</a:t>
            </a:r>
            <a:endParaRPr sz="1000" dirty="0">
              <a:solidFill>
                <a:schemeClr val="accent3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EBC68071-9FC4-B524-0935-16BACAD84FAD}"/>
              </a:ext>
            </a:extLst>
          </p:cNvPr>
          <p:cNvGrpSpPr/>
          <p:nvPr/>
        </p:nvGrpSpPr>
        <p:grpSpPr>
          <a:xfrm rot="11700000">
            <a:off x="3883396" y="1967553"/>
            <a:ext cx="256726" cy="256726"/>
            <a:chOff x="8089100" y="1150674"/>
            <a:chExt cx="334800" cy="334800"/>
          </a:xfrm>
        </p:grpSpPr>
        <p:sp>
          <p:nvSpPr>
            <p:cNvPr id="31" name="Google Shape;875;p32">
              <a:extLst>
                <a:ext uri="{FF2B5EF4-FFF2-40B4-BE49-F238E27FC236}">
                  <a16:creationId xmlns:a16="http://schemas.microsoft.com/office/drawing/2014/main" id="{1725A2A9-7AE9-B3C7-EF4C-2C430894D145}"/>
                </a:ext>
              </a:extLst>
            </p:cNvPr>
            <p:cNvSpPr/>
            <p:nvPr/>
          </p:nvSpPr>
          <p:spPr>
            <a:xfrm>
              <a:off x="8089100" y="1150674"/>
              <a:ext cx="334800" cy="33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grpSp>
          <p:nvGrpSpPr>
            <p:cNvPr id="32" name="Google Shape;876;p32">
              <a:extLst>
                <a:ext uri="{FF2B5EF4-FFF2-40B4-BE49-F238E27FC236}">
                  <a16:creationId xmlns:a16="http://schemas.microsoft.com/office/drawing/2014/main" id="{0B70BD8C-1B33-FFF6-6545-994045BBEF7D}"/>
                </a:ext>
              </a:extLst>
            </p:cNvPr>
            <p:cNvGrpSpPr/>
            <p:nvPr/>
          </p:nvGrpSpPr>
          <p:grpSpPr>
            <a:xfrm flipH="1">
              <a:off x="8210519" y="1272090"/>
              <a:ext cx="91968" cy="91968"/>
              <a:chOff x="7408700" y="3307050"/>
              <a:chExt cx="219652" cy="219652"/>
            </a:xfrm>
          </p:grpSpPr>
          <p:sp>
            <p:nvSpPr>
              <p:cNvPr id="33" name="Google Shape;877;p32">
                <a:extLst>
                  <a:ext uri="{FF2B5EF4-FFF2-40B4-BE49-F238E27FC236}">
                    <a16:creationId xmlns:a16="http://schemas.microsoft.com/office/drawing/2014/main" id="{5E0EA8EE-66F8-A536-141D-27AA436C0DA3}"/>
                  </a:ext>
                </a:extLst>
              </p:cNvPr>
              <p:cNvSpPr/>
              <p:nvPr/>
            </p:nvSpPr>
            <p:spPr>
              <a:xfrm>
                <a:off x="7408700" y="3497602"/>
                <a:ext cx="219600" cy="291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34" name="Google Shape;878;p32">
                <a:extLst>
                  <a:ext uri="{FF2B5EF4-FFF2-40B4-BE49-F238E27FC236}">
                    <a16:creationId xmlns:a16="http://schemas.microsoft.com/office/drawing/2014/main" id="{DFFC0B34-D80E-DE13-A27D-FD306B1C390E}"/>
                  </a:ext>
                </a:extLst>
              </p:cNvPr>
              <p:cNvSpPr/>
              <p:nvPr/>
            </p:nvSpPr>
            <p:spPr>
              <a:xfrm>
                <a:off x="7599252" y="3307050"/>
                <a:ext cx="29100" cy="219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35" name="Google Shape;879;p32">
                <a:extLst>
                  <a:ext uri="{FF2B5EF4-FFF2-40B4-BE49-F238E27FC236}">
                    <a16:creationId xmlns:a16="http://schemas.microsoft.com/office/drawing/2014/main" id="{E8D5DBD7-D5D5-287B-79E9-DB24E762E2AD}"/>
                  </a:ext>
                </a:extLst>
              </p:cNvPr>
              <p:cNvSpPr/>
              <p:nvPr/>
            </p:nvSpPr>
            <p:spPr>
              <a:xfrm rot="-2700000">
                <a:off x="7503892" y="3282360"/>
                <a:ext cx="29274" cy="26898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FFC70D9-BD7C-7BFB-201A-492E2A1E3912}"/>
              </a:ext>
            </a:extLst>
          </p:cNvPr>
          <p:cNvGrpSpPr/>
          <p:nvPr/>
        </p:nvGrpSpPr>
        <p:grpSpPr>
          <a:xfrm rot="11700000">
            <a:off x="3883396" y="3915548"/>
            <a:ext cx="256726" cy="256726"/>
            <a:chOff x="8089100" y="1150674"/>
            <a:chExt cx="334800" cy="334800"/>
          </a:xfrm>
        </p:grpSpPr>
        <p:sp>
          <p:nvSpPr>
            <p:cNvPr id="37" name="Google Shape;875;p32">
              <a:extLst>
                <a:ext uri="{FF2B5EF4-FFF2-40B4-BE49-F238E27FC236}">
                  <a16:creationId xmlns:a16="http://schemas.microsoft.com/office/drawing/2014/main" id="{9F8A2364-6BAA-CC17-C23F-F09ECE2D4F8D}"/>
                </a:ext>
              </a:extLst>
            </p:cNvPr>
            <p:cNvSpPr/>
            <p:nvPr/>
          </p:nvSpPr>
          <p:spPr>
            <a:xfrm>
              <a:off x="8089100" y="1150674"/>
              <a:ext cx="334800" cy="33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grpSp>
          <p:nvGrpSpPr>
            <p:cNvPr id="38" name="Google Shape;876;p32">
              <a:extLst>
                <a:ext uri="{FF2B5EF4-FFF2-40B4-BE49-F238E27FC236}">
                  <a16:creationId xmlns:a16="http://schemas.microsoft.com/office/drawing/2014/main" id="{479BE218-C236-773F-184D-5AE22A044A83}"/>
                </a:ext>
              </a:extLst>
            </p:cNvPr>
            <p:cNvGrpSpPr/>
            <p:nvPr/>
          </p:nvGrpSpPr>
          <p:grpSpPr>
            <a:xfrm flipH="1">
              <a:off x="8210519" y="1272090"/>
              <a:ext cx="91968" cy="91968"/>
              <a:chOff x="7408700" y="3307050"/>
              <a:chExt cx="219652" cy="219652"/>
            </a:xfrm>
          </p:grpSpPr>
          <p:sp>
            <p:nvSpPr>
              <p:cNvPr id="39" name="Google Shape;877;p32">
                <a:extLst>
                  <a:ext uri="{FF2B5EF4-FFF2-40B4-BE49-F238E27FC236}">
                    <a16:creationId xmlns:a16="http://schemas.microsoft.com/office/drawing/2014/main" id="{B996CAE7-F704-0DB6-A560-9F3F5D74DAD0}"/>
                  </a:ext>
                </a:extLst>
              </p:cNvPr>
              <p:cNvSpPr/>
              <p:nvPr/>
            </p:nvSpPr>
            <p:spPr>
              <a:xfrm>
                <a:off x="7408700" y="3497602"/>
                <a:ext cx="219600" cy="291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40" name="Google Shape;878;p32">
                <a:extLst>
                  <a:ext uri="{FF2B5EF4-FFF2-40B4-BE49-F238E27FC236}">
                    <a16:creationId xmlns:a16="http://schemas.microsoft.com/office/drawing/2014/main" id="{D0374BFC-88A3-0B9C-7BD8-81578C81AB1F}"/>
                  </a:ext>
                </a:extLst>
              </p:cNvPr>
              <p:cNvSpPr/>
              <p:nvPr/>
            </p:nvSpPr>
            <p:spPr>
              <a:xfrm>
                <a:off x="7599252" y="3307050"/>
                <a:ext cx="29100" cy="219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41" name="Google Shape;879;p32">
                <a:extLst>
                  <a:ext uri="{FF2B5EF4-FFF2-40B4-BE49-F238E27FC236}">
                    <a16:creationId xmlns:a16="http://schemas.microsoft.com/office/drawing/2014/main" id="{B86E8C30-BDA9-5A1C-1683-8364531AB5E0}"/>
                  </a:ext>
                </a:extLst>
              </p:cNvPr>
              <p:cNvSpPr/>
              <p:nvPr/>
            </p:nvSpPr>
            <p:spPr>
              <a:xfrm rot="-2700000">
                <a:off x="7503892" y="3282360"/>
                <a:ext cx="29274" cy="26898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</p:grp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765AFA0D-9EE6-FD5C-8B5F-E8FAD97FCCDC}"/>
              </a:ext>
            </a:extLst>
          </p:cNvPr>
          <p:cNvGrpSpPr/>
          <p:nvPr/>
        </p:nvGrpSpPr>
        <p:grpSpPr>
          <a:xfrm rot="11700000">
            <a:off x="6465966" y="3229785"/>
            <a:ext cx="256726" cy="256726"/>
            <a:chOff x="8089100" y="1150674"/>
            <a:chExt cx="334800" cy="334800"/>
          </a:xfrm>
        </p:grpSpPr>
        <p:sp>
          <p:nvSpPr>
            <p:cNvPr id="43" name="Google Shape;875;p32">
              <a:extLst>
                <a:ext uri="{FF2B5EF4-FFF2-40B4-BE49-F238E27FC236}">
                  <a16:creationId xmlns:a16="http://schemas.microsoft.com/office/drawing/2014/main" id="{500A28E0-362C-B95F-73D7-1886C0A6C575}"/>
                </a:ext>
              </a:extLst>
            </p:cNvPr>
            <p:cNvSpPr/>
            <p:nvPr/>
          </p:nvSpPr>
          <p:spPr>
            <a:xfrm>
              <a:off x="8089100" y="1150674"/>
              <a:ext cx="334800" cy="33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grpSp>
          <p:nvGrpSpPr>
            <p:cNvPr id="44" name="Google Shape;876;p32">
              <a:extLst>
                <a:ext uri="{FF2B5EF4-FFF2-40B4-BE49-F238E27FC236}">
                  <a16:creationId xmlns:a16="http://schemas.microsoft.com/office/drawing/2014/main" id="{AD1173A5-7E8C-4ED7-E458-30E523A9F09E}"/>
                </a:ext>
              </a:extLst>
            </p:cNvPr>
            <p:cNvGrpSpPr/>
            <p:nvPr/>
          </p:nvGrpSpPr>
          <p:grpSpPr>
            <a:xfrm flipH="1">
              <a:off x="8210519" y="1272090"/>
              <a:ext cx="91968" cy="91968"/>
              <a:chOff x="7408700" y="3307050"/>
              <a:chExt cx="219652" cy="219652"/>
            </a:xfrm>
          </p:grpSpPr>
          <p:sp>
            <p:nvSpPr>
              <p:cNvPr id="45" name="Google Shape;877;p32">
                <a:extLst>
                  <a:ext uri="{FF2B5EF4-FFF2-40B4-BE49-F238E27FC236}">
                    <a16:creationId xmlns:a16="http://schemas.microsoft.com/office/drawing/2014/main" id="{2D54C999-9AA2-7C74-84B2-24BE0A44DC68}"/>
                  </a:ext>
                </a:extLst>
              </p:cNvPr>
              <p:cNvSpPr/>
              <p:nvPr/>
            </p:nvSpPr>
            <p:spPr>
              <a:xfrm>
                <a:off x="7408700" y="3497602"/>
                <a:ext cx="219600" cy="291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46" name="Google Shape;878;p32">
                <a:extLst>
                  <a:ext uri="{FF2B5EF4-FFF2-40B4-BE49-F238E27FC236}">
                    <a16:creationId xmlns:a16="http://schemas.microsoft.com/office/drawing/2014/main" id="{4C3264DE-8B1C-8842-A3C4-AF4A03A64F29}"/>
                  </a:ext>
                </a:extLst>
              </p:cNvPr>
              <p:cNvSpPr/>
              <p:nvPr/>
            </p:nvSpPr>
            <p:spPr>
              <a:xfrm>
                <a:off x="7599252" y="3307050"/>
                <a:ext cx="29100" cy="219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47" name="Google Shape;879;p32">
                <a:extLst>
                  <a:ext uri="{FF2B5EF4-FFF2-40B4-BE49-F238E27FC236}">
                    <a16:creationId xmlns:a16="http://schemas.microsoft.com/office/drawing/2014/main" id="{8BE19734-97D2-2A8A-999F-5BFC9019E8BA}"/>
                  </a:ext>
                </a:extLst>
              </p:cNvPr>
              <p:cNvSpPr/>
              <p:nvPr/>
            </p:nvSpPr>
            <p:spPr>
              <a:xfrm rot="-2700000">
                <a:off x="7503892" y="3282360"/>
                <a:ext cx="29274" cy="26898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</p:grpSp>
      </p:grpSp>
      <p:sp>
        <p:nvSpPr>
          <p:cNvPr id="6" name="Google Shape;289;p17">
            <a:extLst>
              <a:ext uri="{FF2B5EF4-FFF2-40B4-BE49-F238E27FC236}">
                <a16:creationId xmlns:a16="http://schemas.microsoft.com/office/drawing/2014/main" id="{F168F0E4-3BAA-3E4F-88A8-B52AFD40D9E8}"/>
              </a:ext>
            </a:extLst>
          </p:cNvPr>
          <p:cNvSpPr txBox="1"/>
          <p:nvPr/>
        </p:nvSpPr>
        <p:spPr>
          <a:xfrm>
            <a:off x="4143364" y="2879178"/>
            <a:ext cx="215974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Adapting</a:t>
            </a:r>
            <a: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existing</a:t>
            </a:r>
            <a: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 interoperable and </a:t>
            </a: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personalised</a:t>
            </a:r>
            <a: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 e-</a:t>
            </a: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health</a:t>
            </a:r>
            <a: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tools</a:t>
            </a:r>
            <a:r>
              <a:rPr lang="es-ES" sz="1000" dirty="0">
                <a:solidFill>
                  <a:schemeClr val="accent3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endParaRPr sz="1000" dirty="0">
              <a:solidFill>
                <a:schemeClr val="accent3"/>
              </a:solidFill>
              <a:latin typeface="DM Sans 14pt Medium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7" name="Google Shape;290;p17">
            <a:extLst>
              <a:ext uri="{FF2B5EF4-FFF2-40B4-BE49-F238E27FC236}">
                <a16:creationId xmlns:a16="http://schemas.microsoft.com/office/drawing/2014/main" id="{C110FE2B-FA69-83E3-52DC-68B1B4098577}"/>
              </a:ext>
            </a:extLst>
          </p:cNvPr>
          <p:cNvSpPr txBox="1"/>
          <p:nvPr/>
        </p:nvSpPr>
        <p:spPr>
          <a:xfrm>
            <a:off x="4143365" y="3243853"/>
            <a:ext cx="19485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to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address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the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identified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needs</a:t>
            </a:r>
            <a:b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</a:br>
            <a:r>
              <a:rPr lang="es-ES" sz="800" dirty="0" err="1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of</a:t>
            </a:r>
            <a:r>
              <a:rPr lang="es-ES" sz="800" dirty="0">
                <a:solidFill>
                  <a:schemeClr val="dk1"/>
                </a:solidFill>
                <a:latin typeface="DM Sans 14pt Light" pitchFamily="2" charset="77"/>
                <a:ea typeface="Urbanist Light"/>
                <a:cs typeface="Urbanist Light"/>
              </a:rPr>
              <a:t> CAYACS.</a:t>
            </a:r>
            <a:endParaRPr sz="800" dirty="0">
              <a:solidFill>
                <a:schemeClr val="dk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4CCC1DDC-8971-71AB-EAC1-B99CB3BB5959}"/>
              </a:ext>
            </a:extLst>
          </p:cNvPr>
          <p:cNvGrpSpPr/>
          <p:nvPr/>
        </p:nvGrpSpPr>
        <p:grpSpPr>
          <a:xfrm rot="11700000">
            <a:off x="3883396" y="2927221"/>
            <a:ext cx="256726" cy="256726"/>
            <a:chOff x="8089100" y="1150674"/>
            <a:chExt cx="334800" cy="334800"/>
          </a:xfrm>
        </p:grpSpPr>
        <p:sp>
          <p:nvSpPr>
            <p:cNvPr id="49" name="Google Shape;875;p32">
              <a:extLst>
                <a:ext uri="{FF2B5EF4-FFF2-40B4-BE49-F238E27FC236}">
                  <a16:creationId xmlns:a16="http://schemas.microsoft.com/office/drawing/2014/main" id="{4F44A4E6-FDA1-3D7A-C9ED-69A48E6B7DFA}"/>
                </a:ext>
              </a:extLst>
            </p:cNvPr>
            <p:cNvSpPr/>
            <p:nvPr/>
          </p:nvSpPr>
          <p:spPr>
            <a:xfrm>
              <a:off x="8089100" y="1150674"/>
              <a:ext cx="334800" cy="33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grpSp>
          <p:nvGrpSpPr>
            <p:cNvPr id="50" name="Google Shape;876;p32">
              <a:extLst>
                <a:ext uri="{FF2B5EF4-FFF2-40B4-BE49-F238E27FC236}">
                  <a16:creationId xmlns:a16="http://schemas.microsoft.com/office/drawing/2014/main" id="{05E2EB2E-3B4C-A526-AC57-9456A2B260F4}"/>
                </a:ext>
              </a:extLst>
            </p:cNvPr>
            <p:cNvGrpSpPr/>
            <p:nvPr/>
          </p:nvGrpSpPr>
          <p:grpSpPr>
            <a:xfrm flipH="1">
              <a:off x="8210519" y="1272090"/>
              <a:ext cx="91968" cy="91968"/>
              <a:chOff x="7408700" y="3307050"/>
              <a:chExt cx="219652" cy="219652"/>
            </a:xfrm>
          </p:grpSpPr>
          <p:sp>
            <p:nvSpPr>
              <p:cNvPr id="51" name="Google Shape;877;p32">
                <a:extLst>
                  <a:ext uri="{FF2B5EF4-FFF2-40B4-BE49-F238E27FC236}">
                    <a16:creationId xmlns:a16="http://schemas.microsoft.com/office/drawing/2014/main" id="{ABD389ED-F00E-7F32-EE79-CE3FECBAE370}"/>
                  </a:ext>
                </a:extLst>
              </p:cNvPr>
              <p:cNvSpPr/>
              <p:nvPr/>
            </p:nvSpPr>
            <p:spPr>
              <a:xfrm>
                <a:off x="7408700" y="3497602"/>
                <a:ext cx="219600" cy="291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52" name="Google Shape;878;p32">
                <a:extLst>
                  <a:ext uri="{FF2B5EF4-FFF2-40B4-BE49-F238E27FC236}">
                    <a16:creationId xmlns:a16="http://schemas.microsoft.com/office/drawing/2014/main" id="{890D8CF0-E538-93D9-253D-AF73236CCB39}"/>
                  </a:ext>
                </a:extLst>
              </p:cNvPr>
              <p:cNvSpPr/>
              <p:nvPr/>
            </p:nvSpPr>
            <p:spPr>
              <a:xfrm>
                <a:off x="7599252" y="3307050"/>
                <a:ext cx="29100" cy="219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53" name="Google Shape;879;p32">
                <a:extLst>
                  <a:ext uri="{FF2B5EF4-FFF2-40B4-BE49-F238E27FC236}">
                    <a16:creationId xmlns:a16="http://schemas.microsoft.com/office/drawing/2014/main" id="{5B319C28-EE35-6D22-F692-1F41930BDB62}"/>
                  </a:ext>
                </a:extLst>
              </p:cNvPr>
              <p:cNvSpPr/>
              <p:nvPr/>
            </p:nvSpPr>
            <p:spPr>
              <a:xfrm rot="-2700000">
                <a:off x="7503892" y="3282360"/>
                <a:ext cx="29274" cy="26898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</p:grp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9253E41B-5088-FFFC-059B-BDD0BBD55FAC}"/>
              </a:ext>
            </a:extLst>
          </p:cNvPr>
          <p:cNvGrpSpPr/>
          <p:nvPr/>
        </p:nvGrpSpPr>
        <p:grpSpPr>
          <a:xfrm rot="11700000">
            <a:off x="6465966" y="1967553"/>
            <a:ext cx="256726" cy="256726"/>
            <a:chOff x="8089100" y="1150674"/>
            <a:chExt cx="334800" cy="334800"/>
          </a:xfrm>
        </p:grpSpPr>
        <p:sp>
          <p:nvSpPr>
            <p:cNvPr id="55" name="Google Shape;875;p32">
              <a:extLst>
                <a:ext uri="{FF2B5EF4-FFF2-40B4-BE49-F238E27FC236}">
                  <a16:creationId xmlns:a16="http://schemas.microsoft.com/office/drawing/2014/main" id="{3F540131-1955-415E-6569-B9F815E3CF67}"/>
                </a:ext>
              </a:extLst>
            </p:cNvPr>
            <p:cNvSpPr/>
            <p:nvPr/>
          </p:nvSpPr>
          <p:spPr>
            <a:xfrm>
              <a:off x="8089100" y="1150674"/>
              <a:ext cx="334800" cy="33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grpSp>
          <p:nvGrpSpPr>
            <p:cNvPr id="56" name="Google Shape;876;p32">
              <a:extLst>
                <a:ext uri="{FF2B5EF4-FFF2-40B4-BE49-F238E27FC236}">
                  <a16:creationId xmlns:a16="http://schemas.microsoft.com/office/drawing/2014/main" id="{4F54BEA9-3CE7-F395-CF91-35F09DC6A681}"/>
                </a:ext>
              </a:extLst>
            </p:cNvPr>
            <p:cNvGrpSpPr/>
            <p:nvPr/>
          </p:nvGrpSpPr>
          <p:grpSpPr>
            <a:xfrm flipH="1">
              <a:off x="8210519" y="1272090"/>
              <a:ext cx="91968" cy="91968"/>
              <a:chOff x="7408700" y="3307050"/>
              <a:chExt cx="219652" cy="219652"/>
            </a:xfrm>
          </p:grpSpPr>
          <p:sp>
            <p:nvSpPr>
              <p:cNvPr id="57" name="Google Shape;877;p32">
                <a:extLst>
                  <a:ext uri="{FF2B5EF4-FFF2-40B4-BE49-F238E27FC236}">
                    <a16:creationId xmlns:a16="http://schemas.microsoft.com/office/drawing/2014/main" id="{2DD072E4-2B80-22CC-EB0E-D84CDE326909}"/>
                  </a:ext>
                </a:extLst>
              </p:cNvPr>
              <p:cNvSpPr/>
              <p:nvPr/>
            </p:nvSpPr>
            <p:spPr>
              <a:xfrm>
                <a:off x="7408700" y="3497602"/>
                <a:ext cx="219600" cy="291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58" name="Google Shape;878;p32">
                <a:extLst>
                  <a:ext uri="{FF2B5EF4-FFF2-40B4-BE49-F238E27FC236}">
                    <a16:creationId xmlns:a16="http://schemas.microsoft.com/office/drawing/2014/main" id="{C88B0DE2-4472-AAE4-D29D-82C513C3D802}"/>
                  </a:ext>
                </a:extLst>
              </p:cNvPr>
              <p:cNvSpPr/>
              <p:nvPr/>
            </p:nvSpPr>
            <p:spPr>
              <a:xfrm>
                <a:off x="7599252" y="3307050"/>
                <a:ext cx="29100" cy="219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  <p:sp>
            <p:nvSpPr>
              <p:cNvPr id="59" name="Google Shape;879;p32">
                <a:extLst>
                  <a:ext uri="{FF2B5EF4-FFF2-40B4-BE49-F238E27FC236}">
                    <a16:creationId xmlns:a16="http://schemas.microsoft.com/office/drawing/2014/main" id="{33D67DEE-4AAF-1AD6-A255-458F0BE2B4C7}"/>
                  </a:ext>
                </a:extLst>
              </p:cNvPr>
              <p:cNvSpPr/>
              <p:nvPr/>
            </p:nvSpPr>
            <p:spPr>
              <a:xfrm rot="-2700000">
                <a:off x="7503892" y="3282360"/>
                <a:ext cx="29274" cy="26898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DM Sans 14pt" pitchFamily="2" charset="77"/>
                  <a:ea typeface="Urbanist" panose="020B0A04040200000203" pitchFamily="34" charset="0"/>
                  <a:cs typeface="Urbanist" panose="020B0A04040200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645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/>
          <p:nvPr/>
        </p:nvSpPr>
        <p:spPr>
          <a:xfrm>
            <a:off x="228600" y="808038"/>
            <a:ext cx="8686800" cy="4106812"/>
          </a:xfrm>
          <a:prstGeom prst="roundRect">
            <a:avLst>
              <a:gd name="adj" fmla="val 67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657495" y="1060171"/>
            <a:ext cx="2867375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600" b="1" dirty="0">
                <a:solidFill>
                  <a:schemeClr val="bg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For whom?</a:t>
            </a:r>
            <a:endParaRPr sz="3600" b="1" dirty="0">
              <a:solidFill>
                <a:schemeClr val="bg1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4" name="Google Shape;287;p17">
            <a:extLst>
              <a:ext uri="{FF2B5EF4-FFF2-40B4-BE49-F238E27FC236}">
                <a16:creationId xmlns:a16="http://schemas.microsoft.com/office/drawing/2014/main" id="{D2771AE4-B527-B42D-3C72-A99F11514289}"/>
              </a:ext>
            </a:extLst>
          </p:cNvPr>
          <p:cNvSpPr txBox="1"/>
          <p:nvPr/>
        </p:nvSpPr>
        <p:spPr>
          <a:xfrm>
            <a:off x="1187115" y="2256920"/>
            <a:ext cx="3255545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spAutoFit/>
          </a:bodyPr>
          <a:lstStyle/>
          <a:p>
            <a:pPr fontAlgn="base">
              <a:spcBef>
                <a:spcPts val="1200"/>
              </a:spcBef>
            </a:pP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For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children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,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adolescents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and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young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adult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cancer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patients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and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survivors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in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Europe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and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their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families</a:t>
            </a:r>
            <a:endParaRPr lang="es-ES" sz="1000" dirty="0">
              <a:solidFill>
                <a:schemeClr val="bg1"/>
              </a:solidFill>
              <a:latin typeface="DM Sans 14pt Medium" pitchFamily="2" charset="77"/>
              <a:ea typeface="Urbanist Medium"/>
              <a:cs typeface="Urbanist Medium"/>
            </a:endParaRPr>
          </a:p>
          <a:p>
            <a:pPr fontAlgn="base">
              <a:spcBef>
                <a:spcPts val="1200"/>
              </a:spcBef>
            </a:pP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For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healthcare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professionals</a:t>
            </a:r>
            <a:endParaRPr lang="es-ES" sz="1000" dirty="0">
              <a:solidFill>
                <a:schemeClr val="bg1"/>
              </a:solidFill>
              <a:latin typeface="DM Sans 14pt Medium" pitchFamily="2" charset="77"/>
              <a:ea typeface="Urbanist Medium"/>
              <a:cs typeface="Urbanist Medium"/>
            </a:endParaRPr>
          </a:p>
          <a:p>
            <a:pPr fontAlgn="base">
              <a:spcBef>
                <a:spcPts val="1200"/>
              </a:spcBef>
            </a:pP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For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patient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associations</a:t>
            </a:r>
            <a:endParaRPr lang="es-ES" sz="1000" dirty="0">
              <a:solidFill>
                <a:schemeClr val="bg1"/>
              </a:solidFill>
              <a:latin typeface="DM Sans 14pt Medium" pitchFamily="2" charset="77"/>
              <a:ea typeface="Urbanist Medium"/>
              <a:cs typeface="Urbanist Medium"/>
            </a:endParaRPr>
          </a:p>
          <a:p>
            <a:pPr fontAlgn="base">
              <a:spcBef>
                <a:spcPts val="1200"/>
              </a:spcBef>
            </a:pP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For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a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supportive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network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(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education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providers</a:t>
            </a:r>
            <a:b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</a:b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or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work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colleagues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).</a:t>
            </a:r>
          </a:p>
        </p:txBody>
      </p:sp>
      <p:sp>
        <p:nvSpPr>
          <p:cNvPr id="9" name="Google Shape;287;p17">
            <a:extLst>
              <a:ext uri="{FF2B5EF4-FFF2-40B4-BE49-F238E27FC236}">
                <a16:creationId xmlns:a16="http://schemas.microsoft.com/office/drawing/2014/main" id="{63126B18-527F-8CFB-E807-FCAC7EF5E46B}"/>
              </a:ext>
            </a:extLst>
          </p:cNvPr>
          <p:cNvSpPr txBox="1"/>
          <p:nvPr/>
        </p:nvSpPr>
        <p:spPr>
          <a:xfrm>
            <a:off x="5125451" y="2258801"/>
            <a:ext cx="3255545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spAutoFit/>
          </a:bodyPr>
          <a:lstStyle/>
          <a:p>
            <a:pPr fontAlgn="base">
              <a:spcBef>
                <a:spcPts val="1200"/>
              </a:spcBef>
            </a:pP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For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the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research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community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(social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scientists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,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cancer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researchers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,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epidemiologists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)</a:t>
            </a:r>
          </a:p>
          <a:p>
            <a:pPr fontAlgn="base">
              <a:spcBef>
                <a:spcPts val="1200"/>
              </a:spcBef>
            </a:pP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For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public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health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authorities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and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policy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makers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and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European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platforms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: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Knowledge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Center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on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Cancer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and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its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ECIS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section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on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childhood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cancers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,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European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Reference Network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for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Paediatric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Oncology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(ERN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PaedCan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), WHO, ECDC</a:t>
            </a:r>
          </a:p>
          <a:p>
            <a:pPr fontAlgn="base">
              <a:spcBef>
                <a:spcPts val="1200"/>
              </a:spcBef>
            </a:pP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For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the</a:t>
            </a:r>
            <a:r>
              <a:rPr lang="es-ES" sz="1000" dirty="0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 general </a:t>
            </a:r>
            <a:r>
              <a:rPr lang="es-ES" sz="1000" dirty="0" err="1">
                <a:solidFill>
                  <a:schemeClr val="bg1"/>
                </a:solidFill>
                <a:latin typeface="DM Sans 14pt Medium" pitchFamily="2" charset="77"/>
                <a:ea typeface="Urbanist Medium"/>
                <a:cs typeface="Urbanist Medium"/>
              </a:rPr>
              <a:t>public</a:t>
            </a:r>
            <a:endParaRPr lang="es-ES" sz="1000" dirty="0">
              <a:solidFill>
                <a:schemeClr val="bg1"/>
              </a:solidFill>
              <a:latin typeface="DM Sans 14pt Medium" pitchFamily="2" charset="77"/>
              <a:ea typeface="Urbanist Medium"/>
              <a:cs typeface="Urbanist Medium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40409A9-2369-77DE-52A7-850B4E283B1E}"/>
              </a:ext>
            </a:extLst>
          </p:cNvPr>
          <p:cNvGrpSpPr/>
          <p:nvPr/>
        </p:nvGrpSpPr>
        <p:grpSpPr>
          <a:xfrm>
            <a:off x="777574" y="2530846"/>
            <a:ext cx="256726" cy="256726"/>
            <a:chOff x="777574" y="2562376"/>
            <a:chExt cx="256726" cy="256726"/>
          </a:xfrm>
        </p:grpSpPr>
        <p:sp>
          <p:nvSpPr>
            <p:cNvPr id="31" name="Google Shape;875;p32">
              <a:extLst>
                <a:ext uri="{FF2B5EF4-FFF2-40B4-BE49-F238E27FC236}">
                  <a16:creationId xmlns:a16="http://schemas.microsoft.com/office/drawing/2014/main" id="{1725A2A9-7AE9-B3C7-EF4C-2C430894D145}"/>
                </a:ext>
              </a:extLst>
            </p:cNvPr>
            <p:cNvSpPr/>
            <p:nvPr/>
          </p:nvSpPr>
          <p:spPr>
            <a:xfrm rot="11700000">
              <a:off x="777574" y="2562376"/>
              <a:ext cx="256726" cy="2567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D4788B6-4977-29B1-23B3-F6237AE99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937" y="2618739"/>
              <a:ext cx="144000" cy="144000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B31F6304-D981-43A6-E5C3-69B504532FE9}"/>
              </a:ext>
            </a:extLst>
          </p:cNvPr>
          <p:cNvGrpSpPr/>
          <p:nvPr/>
        </p:nvGrpSpPr>
        <p:grpSpPr>
          <a:xfrm>
            <a:off x="4787271" y="2530846"/>
            <a:ext cx="256726" cy="256726"/>
            <a:chOff x="777574" y="2562376"/>
            <a:chExt cx="256726" cy="256726"/>
          </a:xfrm>
        </p:grpSpPr>
        <p:sp>
          <p:nvSpPr>
            <p:cNvPr id="26" name="Google Shape;875;p32">
              <a:extLst>
                <a:ext uri="{FF2B5EF4-FFF2-40B4-BE49-F238E27FC236}">
                  <a16:creationId xmlns:a16="http://schemas.microsoft.com/office/drawing/2014/main" id="{969014AA-DD19-BA7C-687B-2C47345F997C}"/>
                </a:ext>
              </a:extLst>
            </p:cNvPr>
            <p:cNvSpPr/>
            <p:nvPr/>
          </p:nvSpPr>
          <p:spPr>
            <a:xfrm rot="11700000">
              <a:off x="777574" y="2562376"/>
              <a:ext cx="256726" cy="2567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4467646C-2394-3357-D781-056136C1E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937" y="2618739"/>
              <a:ext cx="144000" cy="144000"/>
            </a:xfrm>
            <a:prstGeom prst="rect">
              <a:avLst/>
            </a:prstGeom>
          </p:spPr>
        </p:pic>
      </p:grpSp>
      <p:grpSp>
        <p:nvGrpSpPr>
          <p:cNvPr id="262" name="Grupo 261">
            <a:extLst>
              <a:ext uri="{FF2B5EF4-FFF2-40B4-BE49-F238E27FC236}">
                <a16:creationId xmlns:a16="http://schemas.microsoft.com/office/drawing/2014/main" id="{A16D9569-0CBF-7E2A-1A9A-947DB3BE6015}"/>
              </a:ext>
            </a:extLst>
          </p:cNvPr>
          <p:cNvGrpSpPr/>
          <p:nvPr/>
        </p:nvGrpSpPr>
        <p:grpSpPr>
          <a:xfrm>
            <a:off x="777574" y="2903963"/>
            <a:ext cx="256726" cy="256726"/>
            <a:chOff x="777574" y="2562376"/>
            <a:chExt cx="256726" cy="256726"/>
          </a:xfrm>
        </p:grpSpPr>
        <p:sp>
          <p:nvSpPr>
            <p:cNvPr id="263" name="Google Shape;875;p32">
              <a:extLst>
                <a:ext uri="{FF2B5EF4-FFF2-40B4-BE49-F238E27FC236}">
                  <a16:creationId xmlns:a16="http://schemas.microsoft.com/office/drawing/2014/main" id="{D487CB78-9AF6-408E-F9C8-A9B8F23608C6}"/>
                </a:ext>
              </a:extLst>
            </p:cNvPr>
            <p:cNvSpPr/>
            <p:nvPr/>
          </p:nvSpPr>
          <p:spPr>
            <a:xfrm rot="11700000">
              <a:off x="777574" y="2562376"/>
              <a:ext cx="256726" cy="2567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pic>
          <p:nvPicPr>
            <p:cNvPr id="264" name="Imagen 263">
              <a:extLst>
                <a:ext uri="{FF2B5EF4-FFF2-40B4-BE49-F238E27FC236}">
                  <a16:creationId xmlns:a16="http://schemas.microsoft.com/office/drawing/2014/main" id="{9A16437B-D642-BD02-FEB8-6BBAE400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937" y="2618739"/>
              <a:ext cx="144000" cy="144000"/>
            </a:xfrm>
            <a:prstGeom prst="rect">
              <a:avLst/>
            </a:prstGeom>
          </p:spPr>
        </p:pic>
      </p:grpSp>
      <p:grpSp>
        <p:nvGrpSpPr>
          <p:cNvPr id="265" name="Grupo 264">
            <a:extLst>
              <a:ext uri="{FF2B5EF4-FFF2-40B4-BE49-F238E27FC236}">
                <a16:creationId xmlns:a16="http://schemas.microsoft.com/office/drawing/2014/main" id="{E8F9392C-3402-B876-08A6-D2B7D168988E}"/>
              </a:ext>
            </a:extLst>
          </p:cNvPr>
          <p:cNvGrpSpPr/>
          <p:nvPr/>
        </p:nvGrpSpPr>
        <p:grpSpPr>
          <a:xfrm>
            <a:off x="4787271" y="2903963"/>
            <a:ext cx="256726" cy="256726"/>
            <a:chOff x="777574" y="2562376"/>
            <a:chExt cx="256726" cy="256726"/>
          </a:xfrm>
        </p:grpSpPr>
        <p:sp>
          <p:nvSpPr>
            <p:cNvPr id="266" name="Google Shape;875;p32">
              <a:extLst>
                <a:ext uri="{FF2B5EF4-FFF2-40B4-BE49-F238E27FC236}">
                  <a16:creationId xmlns:a16="http://schemas.microsoft.com/office/drawing/2014/main" id="{419A5A6E-8376-BB85-D035-83E134B49A4E}"/>
                </a:ext>
              </a:extLst>
            </p:cNvPr>
            <p:cNvSpPr/>
            <p:nvPr/>
          </p:nvSpPr>
          <p:spPr>
            <a:xfrm rot="11700000">
              <a:off x="777574" y="2562376"/>
              <a:ext cx="256726" cy="2567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pic>
          <p:nvPicPr>
            <p:cNvPr id="267" name="Imagen 266">
              <a:extLst>
                <a:ext uri="{FF2B5EF4-FFF2-40B4-BE49-F238E27FC236}">
                  <a16:creationId xmlns:a16="http://schemas.microsoft.com/office/drawing/2014/main" id="{66017657-E2FB-3F1F-C618-C477DD3D5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937" y="2618739"/>
              <a:ext cx="144000" cy="144000"/>
            </a:xfrm>
            <a:prstGeom prst="rect">
              <a:avLst/>
            </a:prstGeom>
          </p:spPr>
        </p:pic>
      </p:grpSp>
      <p:grpSp>
        <p:nvGrpSpPr>
          <p:cNvPr id="268" name="Grupo 267">
            <a:extLst>
              <a:ext uri="{FF2B5EF4-FFF2-40B4-BE49-F238E27FC236}">
                <a16:creationId xmlns:a16="http://schemas.microsoft.com/office/drawing/2014/main" id="{81D26916-1145-CF9A-417E-ADEF88BC74D3}"/>
              </a:ext>
            </a:extLst>
          </p:cNvPr>
          <p:cNvGrpSpPr/>
          <p:nvPr/>
        </p:nvGrpSpPr>
        <p:grpSpPr>
          <a:xfrm>
            <a:off x="777574" y="3214018"/>
            <a:ext cx="256726" cy="256726"/>
            <a:chOff x="777574" y="2562376"/>
            <a:chExt cx="256726" cy="256726"/>
          </a:xfrm>
        </p:grpSpPr>
        <p:sp>
          <p:nvSpPr>
            <p:cNvPr id="269" name="Google Shape;875;p32">
              <a:extLst>
                <a:ext uri="{FF2B5EF4-FFF2-40B4-BE49-F238E27FC236}">
                  <a16:creationId xmlns:a16="http://schemas.microsoft.com/office/drawing/2014/main" id="{46968043-BB7E-B160-D417-8202ADE8145E}"/>
                </a:ext>
              </a:extLst>
            </p:cNvPr>
            <p:cNvSpPr/>
            <p:nvPr/>
          </p:nvSpPr>
          <p:spPr>
            <a:xfrm rot="11700000">
              <a:off x="777574" y="2562376"/>
              <a:ext cx="256726" cy="2567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pic>
          <p:nvPicPr>
            <p:cNvPr id="270" name="Imagen 269">
              <a:extLst>
                <a:ext uri="{FF2B5EF4-FFF2-40B4-BE49-F238E27FC236}">
                  <a16:creationId xmlns:a16="http://schemas.microsoft.com/office/drawing/2014/main" id="{B291880A-8AA0-CBEF-8391-E95CD26BA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937" y="2618739"/>
              <a:ext cx="144000" cy="144000"/>
            </a:xfrm>
            <a:prstGeom prst="rect">
              <a:avLst/>
            </a:prstGeom>
          </p:spPr>
        </p:pic>
      </p:grpSp>
      <p:grpSp>
        <p:nvGrpSpPr>
          <p:cNvPr id="274" name="Grupo 273">
            <a:extLst>
              <a:ext uri="{FF2B5EF4-FFF2-40B4-BE49-F238E27FC236}">
                <a16:creationId xmlns:a16="http://schemas.microsoft.com/office/drawing/2014/main" id="{9D0E7533-47ED-BB5A-7A6C-60794CC9AED4}"/>
              </a:ext>
            </a:extLst>
          </p:cNvPr>
          <p:cNvGrpSpPr/>
          <p:nvPr/>
        </p:nvGrpSpPr>
        <p:grpSpPr>
          <a:xfrm>
            <a:off x="777574" y="3571370"/>
            <a:ext cx="256726" cy="256726"/>
            <a:chOff x="777574" y="2562376"/>
            <a:chExt cx="256726" cy="256726"/>
          </a:xfrm>
        </p:grpSpPr>
        <p:sp>
          <p:nvSpPr>
            <p:cNvPr id="275" name="Google Shape;875;p32">
              <a:extLst>
                <a:ext uri="{FF2B5EF4-FFF2-40B4-BE49-F238E27FC236}">
                  <a16:creationId xmlns:a16="http://schemas.microsoft.com/office/drawing/2014/main" id="{4C3A22A7-0F9B-4069-610D-5320F794975A}"/>
                </a:ext>
              </a:extLst>
            </p:cNvPr>
            <p:cNvSpPr/>
            <p:nvPr/>
          </p:nvSpPr>
          <p:spPr>
            <a:xfrm rot="11700000">
              <a:off x="777574" y="2562376"/>
              <a:ext cx="256726" cy="2567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pic>
          <p:nvPicPr>
            <p:cNvPr id="276" name="Imagen 275">
              <a:extLst>
                <a:ext uri="{FF2B5EF4-FFF2-40B4-BE49-F238E27FC236}">
                  <a16:creationId xmlns:a16="http://schemas.microsoft.com/office/drawing/2014/main" id="{6D39CF2E-61C4-845F-014F-AAAD582B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937" y="2618739"/>
              <a:ext cx="144000" cy="144000"/>
            </a:xfrm>
            <a:prstGeom prst="rect">
              <a:avLst/>
            </a:prstGeom>
          </p:spPr>
        </p:pic>
      </p:grpSp>
      <p:grpSp>
        <p:nvGrpSpPr>
          <p:cNvPr id="277" name="Grupo 276">
            <a:extLst>
              <a:ext uri="{FF2B5EF4-FFF2-40B4-BE49-F238E27FC236}">
                <a16:creationId xmlns:a16="http://schemas.microsoft.com/office/drawing/2014/main" id="{483BF711-D95F-BDDA-1DA4-5B89308A5D17}"/>
              </a:ext>
            </a:extLst>
          </p:cNvPr>
          <p:cNvGrpSpPr/>
          <p:nvPr/>
        </p:nvGrpSpPr>
        <p:grpSpPr>
          <a:xfrm>
            <a:off x="4787271" y="3795468"/>
            <a:ext cx="256726" cy="256726"/>
            <a:chOff x="777574" y="2562376"/>
            <a:chExt cx="256726" cy="256726"/>
          </a:xfrm>
        </p:grpSpPr>
        <p:sp>
          <p:nvSpPr>
            <p:cNvPr id="278" name="Google Shape;875;p32">
              <a:extLst>
                <a:ext uri="{FF2B5EF4-FFF2-40B4-BE49-F238E27FC236}">
                  <a16:creationId xmlns:a16="http://schemas.microsoft.com/office/drawing/2014/main" id="{C1CCA18D-EAE3-A6D9-8154-9D5F7E5A9E81}"/>
                </a:ext>
              </a:extLst>
            </p:cNvPr>
            <p:cNvSpPr/>
            <p:nvPr/>
          </p:nvSpPr>
          <p:spPr>
            <a:xfrm rot="11700000">
              <a:off x="777574" y="2562376"/>
              <a:ext cx="256726" cy="2567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DM Sans 14pt" pitchFamily="2" charset="77"/>
                <a:ea typeface="Urbanist" panose="020B0A04040200000203" pitchFamily="34" charset="0"/>
                <a:cs typeface="Urbanist" panose="020B0A04040200000203" pitchFamily="34" charset="0"/>
              </a:endParaRPr>
            </a:p>
          </p:txBody>
        </p:sp>
        <p:pic>
          <p:nvPicPr>
            <p:cNvPr id="279" name="Imagen 278">
              <a:extLst>
                <a:ext uri="{FF2B5EF4-FFF2-40B4-BE49-F238E27FC236}">
                  <a16:creationId xmlns:a16="http://schemas.microsoft.com/office/drawing/2014/main" id="{8721A4CA-902C-F5D6-C664-1FAF7CF2C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937" y="2618739"/>
              <a:ext cx="144000" cy="144000"/>
            </a:xfrm>
            <a:prstGeom prst="rect">
              <a:avLst/>
            </a:prstGeom>
          </p:spPr>
        </p:pic>
      </p:grpSp>
      <p:pic>
        <p:nvPicPr>
          <p:cNvPr id="283" name="Imagen 282">
            <a:extLst>
              <a:ext uri="{FF2B5EF4-FFF2-40B4-BE49-F238E27FC236}">
                <a16:creationId xmlns:a16="http://schemas.microsoft.com/office/drawing/2014/main" id="{366A3D60-CCED-2434-3125-AA28827B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71318" y="1130559"/>
            <a:ext cx="685490" cy="6991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1"/>
          <p:cNvSpPr/>
          <p:nvPr/>
        </p:nvSpPr>
        <p:spPr>
          <a:xfrm>
            <a:off x="228600" y="833518"/>
            <a:ext cx="8686800" cy="2997300"/>
          </a:xfrm>
          <a:prstGeom prst="roundRect">
            <a:avLst>
              <a:gd name="adj" fmla="val 77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428" name="Google Shape;428;p21"/>
          <p:cNvSpPr txBox="1"/>
          <p:nvPr/>
        </p:nvSpPr>
        <p:spPr>
          <a:xfrm>
            <a:off x="651163" y="4125419"/>
            <a:ext cx="2280457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>
              <a:lnSpc>
                <a:spcPct val="90000"/>
              </a:lnSpc>
              <a:buFont typeface="Arial"/>
              <a:buNone/>
            </a:pPr>
            <a:r>
              <a:rPr lang="en" sz="3600" b="1" dirty="0">
                <a:solidFill>
                  <a:schemeClr val="bg1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How?</a:t>
            </a:r>
            <a:endParaRPr sz="3600" b="1" dirty="0">
              <a:solidFill>
                <a:schemeClr val="bg1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455" name="Google Shape;455;p21"/>
          <p:cNvSpPr txBox="1"/>
          <p:nvPr/>
        </p:nvSpPr>
        <p:spPr>
          <a:xfrm>
            <a:off x="2807857" y="4128488"/>
            <a:ext cx="467578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Our</a:t>
            </a:r>
            <a:r>
              <a:rPr lang="es-ES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strength</a:t>
            </a:r>
            <a:r>
              <a:rPr lang="es-ES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relies</a:t>
            </a:r>
            <a:r>
              <a:rPr lang="es-ES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in </a:t>
            </a:r>
            <a:r>
              <a:rPr lang="es-ES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participatory</a:t>
            </a:r>
            <a:r>
              <a:rPr lang="es-ES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research</a:t>
            </a:r>
            <a:r>
              <a:rPr lang="es-ES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as </a:t>
            </a:r>
            <a:r>
              <a:rPr lang="es-ES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we</a:t>
            </a:r>
            <a:r>
              <a:rPr lang="es-ES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aim</a:t>
            </a:r>
            <a:br>
              <a:rPr lang="es-ES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</a:br>
            <a:r>
              <a:rPr lang="es-ES" b="1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to</a:t>
            </a:r>
            <a:r>
              <a:rPr lang="es-ES" b="1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b="1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develop</a:t>
            </a:r>
            <a:r>
              <a:rPr lang="es-ES" b="1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e-</a:t>
            </a:r>
            <a:r>
              <a:rPr lang="es-ES" b="1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health</a:t>
            </a:r>
            <a:r>
              <a:rPr lang="es-ES" b="1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b="1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tools</a:t>
            </a:r>
            <a:r>
              <a:rPr lang="es-ES" b="1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b="1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for</a:t>
            </a:r>
            <a:r>
              <a:rPr lang="es-ES" b="1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and </a:t>
            </a:r>
            <a:r>
              <a:rPr lang="es-ES" b="1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with</a:t>
            </a:r>
            <a:r>
              <a:rPr lang="es-ES" b="1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b="1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the</a:t>
            </a:r>
            <a:r>
              <a:rPr lang="es-ES" b="1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b="1" dirty="0" err="1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patients</a:t>
            </a:r>
            <a:r>
              <a:rPr lang="es-ES" b="1" dirty="0">
                <a:solidFill>
                  <a:schemeClr val="accent2"/>
                </a:solidFill>
                <a:latin typeface="DM Sans 14pt" pitchFamily="2" charset="77"/>
                <a:ea typeface="Urbanist Light"/>
                <a:cs typeface="Urbanist Light"/>
              </a:rPr>
              <a:t>.</a:t>
            </a:r>
            <a:endParaRPr b="1" dirty="0">
              <a:solidFill>
                <a:schemeClr val="accent2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5602EC-EE7D-6441-5B35-ED39D5EB1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32" b="18932"/>
          <a:stretch/>
        </p:blipFill>
        <p:spPr>
          <a:xfrm>
            <a:off x="223982" y="808038"/>
            <a:ext cx="8691418" cy="3022780"/>
          </a:xfrm>
          <a:prstGeom prst="roundRect">
            <a:avLst>
              <a:gd name="adj" fmla="val 6889"/>
            </a:avLst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E2EF9C78-C348-F182-1BFC-5A5EDF3AE303}"/>
              </a:ext>
            </a:extLst>
          </p:cNvPr>
          <p:cNvGrpSpPr/>
          <p:nvPr/>
        </p:nvGrpSpPr>
        <p:grpSpPr>
          <a:xfrm>
            <a:off x="7675017" y="4012941"/>
            <a:ext cx="778952" cy="778952"/>
            <a:chOff x="7679099" y="3857625"/>
            <a:chExt cx="885088" cy="885088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77E3178-9B57-2710-1C4B-434748B6623B}"/>
                </a:ext>
              </a:extLst>
            </p:cNvPr>
            <p:cNvSpPr/>
            <p:nvPr/>
          </p:nvSpPr>
          <p:spPr>
            <a:xfrm>
              <a:off x="7679099" y="3857625"/>
              <a:ext cx="885088" cy="8850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C8ECB9C-1763-1062-19C6-91D5C7A40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714773" y="3879642"/>
              <a:ext cx="813739" cy="846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909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/>
          <p:nvPr/>
        </p:nvSpPr>
        <p:spPr>
          <a:xfrm>
            <a:off x="3308400" y="2239200"/>
            <a:ext cx="2527200" cy="2447100"/>
          </a:xfrm>
          <a:prstGeom prst="roundRect">
            <a:avLst>
              <a:gd name="adj" fmla="val 928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6007200" y="2239200"/>
            <a:ext cx="2527200" cy="2447100"/>
          </a:xfrm>
          <a:prstGeom prst="roundRect">
            <a:avLst>
              <a:gd name="adj" fmla="val 928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609600" y="2239200"/>
            <a:ext cx="2527200" cy="2447100"/>
          </a:xfrm>
          <a:prstGeom prst="roundRect">
            <a:avLst>
              <a:gd name="adj" fmla="val 928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315" name="Google Shape;315;p18"/>
          <p:cNvSpPr txBox="1"/>
          <p:nvPr/>
        </p:nvSpPr>
        <p:spPr>
          <a:xfrm>
            <a:off x="918100" y="3424707"/>
            <a:ext cx="19035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Improved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quality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of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life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for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children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,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adolescents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and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young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adult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cancer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survivors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and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their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families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.</a:t>
            </a:r>
            <a:endParaRPr sz="1000" b="1" dirty="0">
              <a:solidFill>
                <a:schemeClr val="bg1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316" name="Google Shape;316;p18"/>
          <p:cNvSpPr txBox="1"/>
          <p:nvPr/>
        </p:nvSpPr>
        <p:spPr>
          <a:xfrm>
            <a:off x="633663" y="1068180"/>
            <a:ext cx="68970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600" b="1" dirty="0">
                <a:solidFill>
                  <a:schemeClr val="bg2"/>
                </a:solidFill>
                <a:latin typeface="DM Sans 14pt" pitchFamily="2" charset="77"/>
                <a:ea typeface="Urbanist Light"/>
                <a:cs typeface="Urbanist Light"/>
                <a:sym typeface="Urbanist Light"/>
              </a:rPr>
              <a:t>Expected impact</a:t>
            </a:r>
            <a:endParaRPr sz="3600" b="1" dirty="0">
              <a:solidFill>
                <a:schemeClr val="bg2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322" name="Google Shape;322;p18"/>
          <p:cNvSpPr txBox="1"/>
          <p:nvPr/>
        </p:nvSpPr>
        <p:spPr>
          <a:xfrm>
            <a:off x="6211600" y="3424707"/>
            <a:ext cx="21117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Applicated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"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Europe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Beating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Cancer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Plan"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policy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regarding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CAYACS.</a:t>
            </a:r>
            <a:endParaRPr sz="1000" dirty="0">
              <a:solidFill>
                <a:schemeClr val="bg1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2" name="Google Shape;319;p18">
            <a:extLst>
              <a:ext uri="{FF2B5EF4-FFF2-40B4-BE49-F238E27FC236}">
                <a16:creationId xmlns:a16="http://schemas.microsoft.com/office/drawing/2014/main" id="{FD1457DF-9B64-7E48-80E3-C745D8121F2F}"/>
              </a:ext>
            </a:extLst>
          </p:cNvPr>
          <p:cNvSpPr txBox="1"/>
          <p:nvPr/>
        </p:nvSpPr>
        <p:spPr>
          <a:xfrm>
            <a:off x="3481003" y="3424707"/>
            <a:ext cx="218199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More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integrated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cross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-country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cancer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strategies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within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the</a:t>
            </a:r>
            <a:r>
              <a:rPr lang="es-ES" sz="1000" b="1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EU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,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leading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the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way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to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consolidated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EU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health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care and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equity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across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the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EU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for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children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,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adolescents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and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young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adult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cancer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survivors</a:t>
            </a:r>
            <a:r>
              <a:rPr lang="es-ES" sz="1000" dirty="0">
                <a:solidFill>
                  <a:schemeClr val="bg1"/>
                </a:solidFill>
                <a:latin typeface="DM Sans 14pt" pitchFamily="2" charset="77"/>
                <a:ea typeface="Urbanist Medium"/>
                <a:cs typeface="Urbanist Medium"/>
              </a:rPr>
              <a:t>.</a:t>
            </a:r>
            <a:endParaRPr sz="1000" dirty="0">
              <a:solidFill>
                <a:schemeClr val="bg1"/>
              </a:solidFill>
              <a:latin typeface="DM Sans 14pt" pitchFamily="2" charset="77"/>
              <a:ea typeface="Urbanist Medium"/>
              <a:cs typeface="Urbanist Medium"/>
              <a:sym typeface="Urbanist Medium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0EA210-7AAA-ACEA-BAB5-86ED3F77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1506" y="2611372"/>
            <a:ext cx="698500" cy="7264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A4C8B0-3080-9F22-20EA-358D813417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6969" y="2611372"/>
            <a:ext cx="698500" cy="71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5E7C3C-CE3D-D9F1-4A9E-347FBB6199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77061" y="2615730"/>
            <a:ext cx="698500" cy="6845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2"/>
          <p:cNvSpPr txBox="1"/>
          <p:nvPr/>
        </p:nvSpPr>
        <p:spPr>
          <a:xfrm>
            <a:off x="655543" y="2416593"/>
            <a:ext cx="2272868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e-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QuoL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project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involves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collaboration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among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32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partners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from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16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European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countries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including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patient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and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parent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associations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paediatric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oncology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networks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health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institutes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and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university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hospitals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, social and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humanities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researchers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,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industrials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and pre-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existing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consortia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(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PanCare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and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Harmonic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)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for</a:t>
            </a:r>
            <a:b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</a:b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a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four-year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duration</a:t>
            </a: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 </a:t>
            </a:r>
            <a:r>
              <a:rPr lang="es-ES" sz="1000" dirty="0" err="1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between</a:t>
            </a:r>
            <a:b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</a:br>
            <a:r>
              <a:rPr lang="es-ES" sz="1000" dirty="0">
                <a:solidFill>
                  <a:schemeClr val="bg2"/>
                </a:solidFill>
                <a:latin typeface="DM Sans 14pt Light" pitchFamily="2" charset="77"/>
                <a:ea typeface="Urbanist Light"/>
                <a:cs typeface="Urbanist Light"/>
              </a:rPr>
              <a:t>2024 and 2027.</a:t>
            </a:r>
            <a:endParaRPr sz="1000" dirty="0">
              <a:solidFill>
                <a:schemeClr val="bg2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2" name="Google Shape;283;p17">
            <a:extLst>
              <a:ext uri="{FF2B5EF4-FFF2-40B4-BE49-F238E27FC236}">
                <a16:creationId xmlns:a16="http://schemas.microsoft.com/office/drawing/2014/main" id="{5FF252AE-D316-1F77-5605-87E2EE946CEF}"/>
              </a:ext>
            </a:extLst>
          </p:cNvPr>
          <p:cNvSpPr/>
          <p:nvPr/>
        </p:nvSpPr>
        <p:spPr>
          <a:xfrm>
            <a:off x="571953" y="1139616"/>
            <a:ext cx="1282247" cy="32122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4"/>
              </a:solidFill>
              <a:latin typeface="DM Sans 14pt" pitchFamily="2" charset="77"/>
              <a:ea typeface="Urbanist" panose="020B0A04040200000203" pitchFamily="34" charset="0"/>
              <a:cs typeface="Urbanist" panose="020B0A04040200000203" pitchFamily="34" charset="0"/>
            </a:endParaRPr>
          </a:p>
        </p:txBody>
      </p:sp>
      <p:sp>
        <p:nvSpPr>
          <p:cNvPr id="3" name="Google Shape;169;p14">
            <a:extLst>
              <a:ext uri="{FF2B5EF4-FFF2-40B4-BE49-F238E27FC236}">
                <a16:creationId xmlns:a16="http://schemas.microsoft.com/office/drawing/2014/main" id="{EF831771-0827-8841-1B27-FE27A2995709}"/>
              </a:ext>
            </a:extLst>
          </p:cNvPr>
          <p:cNvSpPr txBox="1"/>
          <p:nvPr/>
        </p:nvSpPr>
        <p:spPr>
          <a:xfrm>
            <a:off x="664837" y="1081844"/>
            <a:ext cx="108776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 err="1">
                <a:solidFill>
                  <a:schemeClr val="bg1"/>
                </a:solidFill>
                <a:latin typeface="DM Sans 14pt Light" pitchFamily="2" charset="77"/>
                <a:ea typeface="Urbanist Light"/>
                <a:cs typeface="Urbanist Light"/>
                <a:sym typeface="Urbanist Light"/>
              </a:rPr>
              <a:t>Partners</a:t>
            </a:r>
            <a:endParaRPr lang="es-ES" sz="1600" b="1" dirty="0">
              <a:solidFill>
                <a:schemeClr val="bg1"/>
              </a:solidFill>
              <a:latin typeface="DM Sans 14pt Light" pitchFamily="2" charset="77"/>
              <a:ea typeface="Urbanist Light"/>
              <a:cs typeface="Urbanist Light"/>
              <a:sym typeface="Urbanist Light"/>
            </a:endParaRPr>
          </a:p>
        </p:txBody>
      </p:sp>
      <p:pic>
        <p:nvPicPr>
          <p:cNvPr id="479" name="Imagen 478">
            <a:extLst>
              <a:ext uri="{FF2B5EF4-FFF2-40B4-BE49-F238E27FC236}">
                <a16:creationId xmlns:a16="http://schemas.microsoft.com/office/drawing/2014/main" id="{A12059E3-119D-DF5F-5D6F-904ACA300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671" y="1233528"/>
            <a:ext cx="415918" cy="350493"/>
          </a:xfrm>
          <a:prstGeom prst="rect">
            <a:avLst/>
          </a:prstGeom>
        </p:spPr>
      </p:pic>
      <p:pic>
        <p:nvPicPr>
          <p:cNvPr id="481" name="Imagen 480">
            <a:extLst>
              <a:ext uri="{FF2B5EF4-FFF2-40B4-BE49-F238E27FC236}">
                <a16:creationId xmlns:a16="http://schemas.microsoft.com/office/drawing/2014/main" id="{0828C389-2584-E7D7-5A76-79E72738E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410" y="1938278"/>
            <a:ext cx="602466" cy="254035"/>
          </a:xfrm>
          <a:prstGeom prst="rect">
            <a:avLst/>
          </a:prstGeom>
        </p:spPr>
      </p:pic>
      <p:pic>
        <p:nvPicPr>
          <p:cNvPr id="483" name="Imagen 482">
            <a:extLst>
              <a:ext uri="{FF2B5EF4-FFF2-40B4-BE49-F238E27FC236}">
                <a16:creationId xmlns:a16="http://schemas.microsoft.com/office/drawing/2014/main" id="{BE51D1CE-329D-E3A1-BEF5-51772C9CA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510" y="992911"/>
            <a:ext cx="1164186" cy="880477"/>
          </a:xfrm>
          <a:prstGeom prst="rect">
            <a:avLst/>
          </a:prstGeom>
        </p:spPr>
      </p:pic>
      <p:pic>
        <p:nvPicPr>
          <p:cNvPr id="485" name="Imagen 484">
            <a:extLst>
              <a:ext uri="{FF2B5EF4-FFF2-40B4-BE49-F238E27FC236}">
                <a16:creationId xmlns:a16="http://schemas.microsoft.com/office/drawing/2014/main" id="{87A09073-5B36-0F99-73DC-05F222EB7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410" y="1247416"/>
            <a:ext cx="871491" cy="348596"/>
          </a:xfrm>
          <a:prstGeom prst="rect">
            <a:avLst/>
          </a:prstGeom>
        </p:spPr>
      </p:pic>
      <p:pic>
        <p:nvPicPr>
          <p:cNvPr id="489" name="Imagen 488">
            <a:extLst>
              <a:ext uri="{FF2B5EF4-FFF2-40B4-BE49-F238E27FC236}">
                <a16:creationId xmlns:a16="http://schemas.microsoft.com/office/drawing/2014/main" id="{6E732F5C-7ACB-7143-F47B-529AEFC37B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410" y="3772301"/>
            <a:ext cx="564484" cy="401174"/>
          </a:xfrm>
          <a:prstGeom prst="rect">
            <a:avLst/>
          </a:prstGeom>
        </p:spPr>
      </p:pic>
      <p:pic>
        <p:nvPicPr>
          <p:cNvPr id="491" name="Imagen 490">
            <a:extLst>
              <a:ext uri="{FF2B5EF4-FFF2-40B4-BE49-F238E27FC236}">
                <a16:creationId xmlns:a16="http://schemas.microsoft.com/office/drawing/2014/main" id="{B5215321-0E85-E361-DE8A-3EE015CECF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3668" y="1155163"/>
            <a:ext cx="862770" cy="607993"/>
          </a:xfrm>
          <a:prstGeom prst="rect">
            <a:avLst/>
          </a:prstGeom>
        </p:spPr>
      </p:pic>
      <p:pic>
        <p:nvPicPr>
          <p:cNvPr id="493" name="Imagen 492">
            <a:extLst>
              <a:ext uri="{FF2B5EF4-FFF2-40B4-BE49-F238E27FC236}">
                <a16:creationId xmlns:a16="http://schemas.microsoft.com/office/drawing/2014/main" id="{F472E4F7-A5B8-B1DF-F653-AE103CE78D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2770" y="1027872"/>
            <a:ext cx="1516926" cy="880477"/>
          </a:xfrm>
          <a:prstGeom prst="rect">
            <a:avLst/>
          </a:prstGeom>
        </p:spPr>
      </p:pic>
      <p:pic>
        <p:nvPicPr>
          <p:cNvPr id="495" name="Imagen 494">
            <a:extLst>
              <a:ext uri="{FF2B5EF4-FFF2-40B4-BE49-F238E27FC236}">
                <a16:creationId xmlns:a16="http://schemas.microsoft.com/office/drawing/2014/main" id="{5D50983B-48E8-45BD-C781-ECAF58AC29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083905" y="1829780"/>
            <a:ext cx="462099" cy="462099"/>
          </a:xfrm>
          <a:prstGeom prst="rect">
            <a:avLst/>
          </a:prstGeom>
        </p:spPr>
      </p:pic>
      <p:pic>
        <p:nvPicPr>
          <p:cNvPr id="497" name="Imagen 496">
            <a:extLst>
              <a:ext uri="{FF2B5EF4-FFF2-40B4-BE49-F238E27FC236}">
                <a16:creationId xmlns:a16="http://schemas.microsoft.com/office/drawing/2014/main" id="{7795901B-9D1F-0913-1167-F1E809CBE8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7976" y="1959783"/>
            <a:ext cx="802717" cy="211024"/>
          </a:xfrm>
          <a:prstGeom prst="rect">
            <a:avLst/>
          </a:prstGeom>
        </p:spPr>
      </p:pic>
      <p:pic>
        <p:nvPicPr>
          <p:cNvPr id="499" name="Imagen 498">
            <a:extLst>
              <a:ext uri="{FF2B5EF4-FFF2-40B4-BE49-F238E27FC236}">
                <a16:creationId xmlns:a16="http://schemas.microsoft.com/office/drawing/2014/main" id="{C3648EDC-2EE0-7F4B-D9C3-F6F5872EF6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03610" y="1959773"/>
            <a:ext cx="1019384" cy="211045"/>
          </a:xfrm>
          <a:prstGeom prst="rect">
            <a:avLst/>
          </a:prstGeom>
        </p:spPr>
      </p:pic>
      <p:pic>
        <p:nvPicPr>
          <p:cNvPr id="501" name="Imagen 500">
            <a:extLst>
              <a:ext uri="{FF2B5EF4-FFF2-40B4-BE49-F238E27FC236}">
                <a16:creationId xmlns:a16="http://schemas.microsoft.com/office/drawing/2014/main" id="{D6E5756E-A1CF-17E3-88ED-832033512F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75911" y="1958445"/>
            <a:ext cx="993523" cy="213701"/>
          </a:xfrm>
          <a:prstGeom prst="rect">
            <a:avLst/>
          </a:prstGeom>
        </p:spPr>
      </p:pic>
      <p:pic>
        <p:nvPicPr>
          <p:cNvPr id="503" name="Imagen 502">
            <a:extLst>
              <a:ext uri="{FF2B5EF4-FFF2-40B4-BE49-F238E27FC236}">
                <a16:creationId xmlns:a16="http://schemas.microsoft.com/office/drawing/2014/main" id="{D7A8ED1D-5121-1425-8C61-ABC9B11B34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2350" y="1952726"/>
            <a:ext cx="859308" cy="225139"/>
          </a:xfrm>
          <a:prstGeom prst="rect">
            <a:avLst/>
          </a:prstGeom>
        </p:spPr>
      </p:pic>
      <p:pic>
        <p:nvPicPr>
          <p:cNvPr id="505" name="Imagen 504">
            <a:extLst>
              <a:ext uri="{FF2B5EF4-FFF2-40B4-BE49-F238E27FC236}">
                <a16:creationId xmlns:a16="http://schemas.microsoft.com/office/drawing/2014/main" id="{64019382-8295-1DF1-89EA-D1A3226C3D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82410" y="2615247"/>
            <a:ext cx="600372" cy="225139"/>
          </a:xfrm>
          <a:prstGeom prst="rect">
            <a:avLst/>
          </a:prstGeom>
        </p:spPr>
      </p:pic>
      <p:pic>
        <p:nvPicPr>
          <p:cNvPr id="507" name="Imagen 506">
            <a:extLst>
              <a:ext uri="{FF2B5EF4-FFF2-40B4-BE49-F238E27FC236}">
                <a16:creationId xmlns:a16="http://schemas.microsoft.com/office/drawing/2014/main" id="{5D42C351-0664-C56E-87FD-F70C2025D9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72615" y="2542211"/>
            <a:ext cx="660300" cy="278607"/>
          </a:xfrm>
          <a:prstGeom prst="rect">
            <a:avLst/>
          </a:prstGeom>
        </p:spPr>
      </p:pic>
      <p:pic>
        <p:nvPicPr>
          <p:cNvPr id="509" name="Imagen 508">
            <a:extLst>
              <a:ext uri="{FF2B5EF4-FFF2-40B4-BE49-F238E27FC236}">
                <a16:creationId xmlns:a16="http://schemas.microsoft.com/office/drawing/2014/main" id="{84A75396-4E73-4DE4-A59F-BB18E43F97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83558" y="2616984"/>
            <a:ext cx="1383955" cy="239202"/>
          </a:xfrm>
          <a:prstGeom prst="rect">
            <a:avLst/>
          </a:prstGeom>
        </p:spPr>
      </p:pic>
      <p:pic>
        <p:nvPicPr>
          <p:cNvPr id="511" name="Imagen 510">
            <a:extLst>
              <a:ext uri="{FF2B5EF4-FFF2-40B4-BE49-F238E27FC236}">
                <a16:creationId xmlns:a16="http://schemas.microsoft.com/office/drawing/2014/main" id="{6978794C-FDFB-D574-146C-5505D698ECC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91032" y="4455509"/>
            <a:ext cx="852089" cy="299935"/>
          </a:xfrm>
          <a:prstGeom prst="rect">
            <a:avLst/>
          </a:prstGeom>
        </p:spPr>
      </p:pic>
      <p:pic>
        <p:nvPicPr>
          <p:cNvPr id="513" name="Imagen 512">
            <a:extLst>
              <a:ext uri="{FF2B5EF4-FFF2-40B4-BE49-F238E27FC236}">
                <a16:creationId xmlns:a16="http://schemas.microsoft.com/office/drawing/2014/main" id="{33B28473-6A3D-83AE-E05A-7F90D5B69F1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257346" y="2560533"/>
            <a:ext cx="602465" cy="324924"/>
          </a:xfrm>
          <a:prstGeom prst="rect">
            <a:avLst/>
          </a:prstGeom>
        </p:spPr>
      </p:pic>
      <p:pic>
        <p:nvPicPr>
          <p:cNvPr id="515" name="Imagen 514">
            <a:extLst>
              <a:ext uri="{FF2B5EF4-FFF2-40B4-BE49-F238E27FC236}">
                <a16:creationId xmlns:a16="http://schemas.microsoft.com/office/drawing/2014/main" id="{1290FDE7-6402-DA5F-248E-466ACCAE363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82410" y="3240953"/>
            <a:ext cx="773232" cy="211025"/>
          </a:xfrm>
          <a:prstGeom prst="rect">
            <a:avLst/>
          </a:prstGeom>
        </p:spPr>
      </p:pic>
      <p:pic>
        <p:nvPicPr>
          <p:cNvPr id="521" name="Imagen 520">
            <a:extLst>
              <a:ext uri="{FF2B5EF4-FFF2-40B4-BE49-F238E27FC236}">
                <a16:creationId xmlns:a16="http://schemas.microsoft.com/office/drawing/2014/main" id="{27D8774B-838D-09B5-7E9D-AE0D8E045B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51279" y="3221704"/>
            <a:ext cx="1158945" cy="231593"/>
          </a:xfrm>
          <a:prstGeom prst="rect">
            <a:avLst/>
          </a:prstGeom>
        </p:spPr>
      </p:pic>
      <p:pic>
        <p:nvPicPr>
          <p:cNvPr id="525" name="Imagen 524">
            <a:extLst>
              <a:ext uri="{FF2B5EF4-FFF2-40B4-BE49-F238E27FC236}">
                <a16:creationId xmlns:a16="http://schemas.microsoft.com/office/drawing/2014/main" id="{004174CE-2451-F2A4-1337-BDD4F62FBF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92241" y="4433746"/>
            <a:ext cx="559448" cy="354748"/>
          </a:xfrm>
          <a:prstGeom prst="rect">
            <a:avLst/>
          </a:prstGeom>
        </p:spPr>
      </p:pic>
      <p:pic>
        <p:nvPicPr>
          <p:cNvPr id="529" name="Imagen 528">
            <a:extLst>
              <a:ext uri="{FF2B5EF4-FFF2-40B4-BE49-F238E27FC236}">
                <a16:creationId xmlns:a16="http://schemas.microsoft.com/office/drawing/2014/main" id="{B8C7D484-C7C5-B287-759F-B4DE83CC7D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96395" y="3787358"/>
            <a:ext cx="986683" cy="371060"/>
          </a:xfrm>
          <a:prstGeom prst="rect">
            <a:avLst/>
          </a:prstGeom>
        </p:spPr>
      </p:pic>
      <p:pic>
        <p:nvPicPr>
          <p:cNvPr id="531" name="Imagen 530">
            <a:extLst>
              <a:ext uri="{FF2B5EF4-FFF2-40B4-BE49-F238E27FC236}">
                <a16:creationId xmlns:a16="http://schemas.microsoft.com/office/drawing/2014/main" id="{8ABC272B-307A-D5D9-CDEB-31A3AC49021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32579" y="3826877"/>
            <a:ext cx="1293384" cy="292022"/>
          </a:xfrm>
          <a:prstGeom prst="rect">
            <a:avLst/>
          </a:prstGeom>
        </p:spPr>
      </p:pic>
      <p:pic>
        <p:nvPicPr>
          <p:cNvPr id="533" name="Imagen 532">
            <a:extLst>
              <a:ext uri="{FF2B5EF4-FFF2-40B4-BE49-F238E27FC236}">
                <a16:creationId xmlns:a16="http://schemas.microsoft.com/office/drawing/2014/main" id="{58B6763C-B304-80DB-93E4-13E35718138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82410" y="4497354"/>
            <a:ext cx="925647" cy="227533"/>
          </a:xfrm>
          <a:prstGeom prst="rect">
            <a:avLst/>
          </a:prstGeom>
        </p:spPr>
      </p:pic>
      <p:pic>
        <p:nvPicPr>
          <p:cNvPr id="535" name="Imagen 534">
            <a:extLst>
              <a:ext uri="{FF2B5EF4-FFF2-40B4-BE49-F238E27FC236}">
                <a16:creationId xmlns:a16="http://schemas.microsoft.com/office/drawing/2014/main" id="{05402CB2-3C95-512C-32DE-A43EFA27CC8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875464" y="3860101"/>
            <a:ext cx="1187230" cy="225574"/>
          </a:xfrm>
          <a:prstGeom prst="rect">
            <a:avLst/>
          </a:prstGeom>
        </p:spPr>
      </p:pic>
      <p:pic>
        <p:nvPicPr>
          <p:cNvPr id="537" name="Imagen 536">
            <a:extLst>
              <a:ext uri="{FF2B5EF4-FFF2-40B4-BE49-F238E27FC236}">
                <a16:creationId xmlns:a16="http://schemas.microsoft.com/office/drawing/2014/main" id="{0F26CDCE-D181-10F5-BF7D-AC2B3B3FB64C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8312197" y="3742466"/>
            <a:ext cx="614286" cy="460845"/>
          </a:xfrm>
          <a:prstGeom prst="rect">
            <a:avLst/>
          </a:prstGeom>
        </p:spPr>
      </p:pic>
      <p:pic>
        <p:nvPicPr>
          <p:cNvPr id="539" name="Imagen 538">
            <a:extLst>
              <a:ext uri="{FF2B5EF4-FFF2-40B4-BE49-F238E27FC236}">
                <a16:creationId xmlns:a16="http://schemas.microsoft.com/office/drawing/2014/main" id="{DDDF41B2-F9F6-AD1A-9085-05863B9074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527305" y="4365779"/>
            <a:ext cx="490682" cy="490682"/>
          </a:xfrm>
          <a:prstGeom prst="rect">
            <a:avLst/>
          </a:prstGeom>
        </p:spPr>
      </p:pic>
      <p:pic>
        <p:nvPicPr>
          <p:cNvPr id="541" name="Imagen 540">
            <a:extLst>
              <a:ext uri="{FF2B5EF4-FFF2-40B4-BE49-F238E27FC236}">
                <a16:creationId xmlns:a16="http://schemas.microsoft.com/office/drawing/2014/main" id="{BAEF1F4B-C9C6-AE78-AAAB-5FF3E03B00B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02171" y="4435533"/>
            <a:ext cx="624312" cy="3511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274A8A-9363-409D-DCC1-EFC62D24664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993721" y="3178492"/>
            <a:ext cx="986294" cy="3348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5AF8B3E-9962-E675-D540-3CE0068AE68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347510" y="4191724"/>
            <a:ext cx="779624" cy="77097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878F485B-0633-34B8-D65B-271D8F46123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239138" y="3181576"/>
            <a:ext cx="1192170" cy="3348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C16F124-E1C6-556E-1AD0-5628321A0002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r="52170" b="32143"/>
          <a:stretch/>
        </p:blipFill>
        <p:spPr>
          <a:xfrm>
            <a:off x="5614804" y="3210997"/>
            <a:ext cx="852979" cy="2316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888895D-6ECC-4A31-A777-73F23AF4B95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334306" y="2412419"/>
            <a:ext cx="820590" cy="5538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44373AA-3E1C-984F-8E74-8EC37F0CD0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-1"/>
            <a:ext cx="9152000" cy="5148000"/>
          </a:xfrm>
          <a:prstGeom prst="rect">
            <a:avLst/>
          </a:prstGeom>
        </p:spPr>
      </p:pic>
      <p:sp>
        <p:nvSpPr>
          <p:cNvPr id="786" name="Google Shape;786;p31"/>
          <p:cNvSpPr txBox="1"/>
          <p:nvPr/>
        </p:nvSpPr>
        <p:spPr>
          <a:xfrm>
            <a:off x="457200" y="911748"/>
            <a:ext cx="6569765" cy="151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>
              <a:lnSpc>
                <a:spcPct val="90000"/>
              </a:lnSpc>
              <a:buFont typeface="Arial"/>
              <a:buNone/>
            </a:pP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“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Our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ultimate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goal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is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to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use e-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health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tools</a:t>
            </a:r>
            <a:b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</a:b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to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promote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equality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in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quality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of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life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for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children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,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adolescents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and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young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adult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cancer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survivors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in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Europe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”</a:t>
            </a:r>
            <a:endParaRPr sz="2400" b="1" dirty="0">
              <a:solidFill>
                <a:schemeClr val="accent6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DB7768-78B4-1C1B-CD07-5E1CBFB47224}"/>
              </a:ext>
            </a:extLst>
          </p:cNvPr>
          <p:cNvSpPr txBox="1"/>
          <p:nvPr/>
        </p:nvSpPr>
        <p:spPr>
          <a:xfrm>
            <a:off x="9372600" y="350851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   </a:t>
            </a:r>
            <a:endParaRPr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EFB4780-2D76-CE49-61F1-E33FE7807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74" y="123014"/>
            <a:ext cx="1524760" cy="504000"/>
          </a:xfrm>
          <a:prstGeom prst="rect">
            <a:avLst/>
          </a:prstGeom>
        </p:spPr>
      </p:pic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BC08C761-3039-894D-DCE4-FF0FE82FCA2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5"/>
          <a:srcRect l="6" t="14712" r="-6" b="38750"/>
          <a:stretch/>
        </p:blipFill>
        <p:spPr>
          <a:xfrm rot="-501">
            <a:off x="457200" y="2879050"/>
            <a:ext cx="8229600" cy="25488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FF2B5EF4-FFF2-40B4-BE49-F238E27FC236}">
                <a16:creationId xmlns:a16="http://schemas.microsoft.com/office/drawing/2014/main" id="{054E62A2-65E2-551D-52A9-CA83065361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-1"/>
            <a:ext cx="9152000" cy="5148000"/>
          </a:xfrm>
          <a:prstGeom prst="rect">
            <a:avLst/>
          </a:prstGeom>
        </p:spPr>
      </p:pic>
      <p:sp>
        <p:nvSpPr>
          <p:cNvPr id="4" name="Google Shape;786;p31">
            <a:extLst>
              <a:ext uri="{FF2B5EF4-FFF2-40B4-BE49-F238E27FC236}">
                <a16:creationId xmlns:a16="http://schemas.microsoft.com/office/drawing/2014/main" id="{4FF6FAFE-0DF7-E85F-B325-7DF3D0B56634}"/>
              </a:ext>
            </a:extLst>
          </p:cNvPr>
          <p:cNvSpPr txBox="1"/>
          <p:nvPr/>
        </p:nvSpPr>
        <p:spPr>
          <a:xfrm>
            <a:off x="638590" y="1481058"/>
            <a:ext cx="3717385" cy="251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>
              <a:lnSpc>
                <a:spcPct val="90000"/>
              </a:lnSpc>
              <a:buFont typeface="Arial"/>
              <a:buNone/>
            </a:pP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“e-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QuoL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brings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together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32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partners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from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16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European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countries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and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it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is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supported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by</a:t>
            </a:r>
            <a:b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</a:b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the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 PanCare and Harmonic </a:t>
            </a:r>
            <a:r>
              <a:rPr lang="es-ES" sz="2400" b="1" dirty="0" err="1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consortia</a:t>
            </a:r>
            <a:r>
              <a:rPr lang="es-ES" sz="2400" b="1" dirty="0">
                <a:solidFill>
                  <a:schemeClr val="accent6"/>
                </a:solidFill>
                <a:latin typeface="DM Sans 14pt" pitchFamily="2" charset="77"/>
                <a:ea typeface="Urbanist Light"/>
                <a:cs typeface="Urbanist Light"/>
              </a:rPr>
              <a:t>”</a:t>
            </a:r>
            <a:endParaRPr sz="2400" b="1" dirty="0">
              <a:solidFill>
                <a:schemeClr val="accent6"/>
              </a:solidFill>
              <a:latin typeface="DM Sans 14pt" pitchFamily="2" charset="77"/>
              <a:ea typeface="Urbanist Light"/>
              <a:cs typeface="Urbanist Light"/>
              <a:sym typeface="Urbanist Light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BA50289D-7A85-60E2-0DEA-8A968543DB35}"/>
              </a:ext>
            </a:extLst>
          </p:cNvPr>
          <p:cNvGrpSpPr/>
          <p:nvPr/>
        </p:nvGrpSpPr>
        <p:grpSpPr>
          <a:xfrm>
            <a:off x="4224131" y="795053"/>
            <a:ext cx="4913764" cy="3592980"/>
            <a:chOff x="2979926" y="-33603"/>
            <a:chExt cx="6221676" cy="4549336"/>
          </a:xfrm>
          <a:solidFill>
            <a:schemeClr val="bg1">
              <a:alpha val="73000"/>
            </a:schemeClr>
          </a:solidFill>
        </p:grpSpPr>
        <p:sp>
          <p:nvSpPr>
            <p:cNvPr id="6" name="Freeform 100">
              <a:extLst>
                <a:ext uri="{FF2B5EF4-FFF2-40B4-BE49-F238E27FC236}">
                  <a16:creationId xmlns:a16="http://schemas.microsoft.com/office/drawing/2014/main" id="{6A763FEA-A79E-C75A-3B17-22DA303E33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9811" y="2172878"/>
              <a:ext cx="237477" cy="119327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30F3FD27-0788-73E2-E926-88C6B94A0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686" y="3592015"/>
              <a:ext cx="171511" cy="172598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62BE6E5-084A-5920-29D6-F6C3F1499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2E3EB52-1645-1860-4E79-E23BB3E28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0" name="Freeform 84">
              <a:extLst>
                <a:ext uri="{FF2B5EF4-FFF2-40B4-BE49-F238E27FC236}">
                  <a16:creationId xmlns:a16="http://schemas.microsoft.com/office/drawing/2014/main" id="{CBF0842D-40AE-A4C1-A6BA-3790E7B1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0959" y="3583492"/>
              <a:ext cx="177008" cy="196037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2" name="Freeform 193">
              <a:extLst>
                <a:ext uri="{FF2B5EF4-FFF2-40B4-BE49-F238E27FC236}">
                  <a16:creationId xmlns:a16="http://schemas.microsoft.com/office/drawing/2014/main" id="{F9988A04-9BC2-5A9E-A32C-3EB3DFC94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652" y="3676183"/>
              <a:ext cx="241875" cy="20562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D511F91A-9E75-E5DE-F8DA-3AFFCFA9A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874" y="2851550"/>
              <a:ext cx="445269" cy="24078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4" name="Freeform 88">
              <a:extLst>
                <a:ext uri="{FF2B5EF4-FFF2-40B4-BE49-F238E27FC236}">
                  <a16:creationId xmlns:a16="http://schemas.microsoft.com/office/drawing/2014/main" id="{07A0704C-B40F-CECC-1FAB-ACC5A0578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613" y="3211661"/>
              <a:ext cx="266062" cy="19497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5" name="Freeform 197">
              <a:extLst>
                <a:ext uri="{FF2B5EF4-FFF2-40B4-BE49-F238E27FC236}">
                  <a16:creationId xmlns:a16="http://schemas.microsoft.com/office/drawing/2014/main" id="{89A49BBC-1227-C5AC-44E9-2C5483CC52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8204" y="3253212"/>
              <a:ext cx="517832" cy="466653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C03DBEA-A374-0123-764D-EB23D9D88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079" y="4213154"/>
              <a:ext cx="216588" cy="121458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6CC857AE-3AC3-C41F-7866-7D6A926C7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68" y="3262801"/>
              <a:ext cx="424380" cy="43788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269F9811-6BC1-7D70-4EC9-75DFDE1E4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844" y="3129624"/>
              <a:ext cx="394695" cy="24078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bg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9" name="Freeform 51">
              <a:extLst>
                <a:ext uri="{FF2B5EF4-FFF2-40B4-BE49-F238E27FC236}">
                  <a16:creationId xmlns:a16="http://schemas.microsoft.com/office/drawing/2014/main" id="{FB0D5F6E-E4CD-C72D-3B49-F2AFFC94F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789" y="1798916"/>
              <a:ext cx="494744" cy="296186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0" name="Freeform 61">
              <a:extLst>
                <a:ext uri="{FF2B5EF4-FFF2-40B4-BE49-F238E27FC236}">
                  <a16:creationId xmlns:a16="http://schemas.microsoft.com/office/drawing/2014/main" id="{BEEC010C-6143-DC68-0660-C9EEA85F6E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5002" y="3399175"/>
              <a:ext cx="359514" cy="30790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1" name="Freeform 63">
              <a:extLst>
                <a:ext uri="{FF2B5EF4-FFF2-40B4-BE49-F238E27FC236}">
                  <a16:creationId xmlns:a16="http://schemas.microsoft.com/office/drawing/2014/main" id="{AC2E9FA4-3BB9-30A8-6B41-4562900F1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7543" y="1947010"/>
              <a:ext cx="322133" cy="36970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2" name="Freeform 144">
              <a:extLst>
                <a:ext uri="{FF2B5EF4-FFF2-40B4-BE49-F238E27FC236}">
                  <a16:creationId xmlns:a16="http://schemas.microsoft.com/office/drawing/2014/main" id="{04531A64-CFD8-433E-49F5-08E5F238AD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8029" y="2422186"/>
              <a:ext cx="310039" cy="351588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3" name="Freeform 217">
              <a:extLst>
                <a:ext uri="{FF2B5EF4-FFF2-40B4-BE49-F238E27FC236}">
                  <a16:creationId xmlns:a16="http://schemas.microsoft.com/office/drawing/2014/main" id="{C2DF3A86-5307-1724-7C29-5B61DE86D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896" y="3267063"/>
              <a:ext cx="384801" cy="263158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1AF677FD-9318-63C0-C326-9E91B2E5E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394" y="2957026"/>
              <a:ext cx="547516" cy="376093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A854227-50B4-707F-8C13-7DABD1C8C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66" y="1973645"/>
              <a:ext cx="656360" cy="596634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C4E0061-B997-7157-0AB6-E7FBB36B7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066" y="2862204"/>
              <a:ext cx="354017" cy="336672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980019AB-DC94-D70F-9E12-6C440B42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66" y="2676821"/>
              <a:ext cx="294647" cy="24078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A215EDC1-547B-B981-4B54-6A779A7B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582" y="2730092"/>
              <a:ext cx="547516" cy="294055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655883E0-9CD8-74DE-9154-76418F8B8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7686" y="3123231"/>
              <a:ext cx="662956" cy="23652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0" name="Freeform 41">
              <a:extLst>
                <a:ext uri="{FF2B5EF4-FFF2-40B4-BE49-F238E27FC236}">
                  <a16:creationId xmlns:a16="http://schemas.microsoft.com/office/drawing/2014/main" id="{B862F933-EE44-781B-37C7-F62B9C5B2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9181" y="1991757"/>
              <a:ext cx="413386" cy="308971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1" name="Freeform 53">
              <a:extLst>
                <a:ext uri="{FF2B5EF4-FFF2-40B4-BE49-F238E27FC236}">
                  <a16:creationId xmlns:a16="http://schemas.microsoft.com/office/drawing/2014/main" id="{90CBB18A-5ADD-555E-F348-D120E73108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6982" y="1595422"/>
              <a:ext cx="401292" cy="265289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2" name="Freeform 195">
              <a:extLst>
                <a:ext uri="{FF2B5EF4-FFF2-40B4-BE49-F238E27FC236}">
                  <a16:creationId xmlns:a16="http://schemas.microsoft.com/office/drawing/2014/main" id="{1DFF1FDF-C9DE-181D-8016-F4C6B3162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086" y="3377866"/>
              <a:ext cx="556312" cy="405924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3" name="Freeform 212">
              <a:extLst>
                <a:ext uri="{FF2B5EF4-FFF2-40B4-BE49-F238E27FC236}">
                  <a16:creationId xmlns:a16="http://schemas.microsoft.com/office/drawing/2014/main" id="{EC5F34ED-7E2A-F109-2C93-5EB5325EDC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2115" y="3121100"/>
              <a:ext cx="622278" cy="493289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4" name="Freeform 221">
              <a:extLst>
                <a:ext uri="{FF2B5EF4-FFF2-40B4-BE49-F238E27FC236}">
                  <a16:creationId xmlns:a16="http://schemas.microsoft.com/office/drawing/2014/main" id="{4F8D0F29-7050-5918-A05F-CD31C828C5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3088" y="2966615"/>
              <a:ext cx="635471" cy="313233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B7B549F3-4753-EDD8-0A77-F34B895F60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896" y="2714111"/>
              <a:ext cx="1185186" cy="119007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C0EB77FF-300F-F9D2-635B-3DB417B0D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926" y="1055254"/>
              <a:ext cx="543119" cy="437887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E78FFDD7-361D-AD05-B7C8-2FD0B4EAA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812" y="2251719"/>
              <a:ext cx="802584" cy="653101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7161843F-FCA7-5BD9-95F6-989F87F38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366" y="2092972"/>
              <a:ext cx="378204" cy="415513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C4466642-6EF2-3708-B8BF-8D14FA988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355" y="3610127"/>
              <a:ext cx="405690" cy="613681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0" name="Freeform 78">
              <a:extLst>
                <a:ext uri="{FF2B5EF4-FFF2-40B4-BE49-F238E27FC236}">
                  <a16:creationId xmlns:a16="http://schemas.microsoft.com/office/drawing/2014/main" id="{F40F4037-F965-DEF0-D2F5-5B1B232D2E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4932" y="2283682"/>
              <a:ext cx="711331" cy="91306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1" name="Freeform 80">
              <a:extLst>
                <a:ext uri="{FF2B5EF4-FFF2-40B4-BE49-F238E27FC236}">
                  <a16:creationId xmlns:a16="http://schemas.microsoft.com/office/drawing/2014/main" id="{FE20E232-DBF7-4782-B2CB-6F87A555F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6816" y="3211661"/>
              <a:ext cx="1121419" cy="1240147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2" name="Freeform 86">
              <a:extLst>
                <a:ext uri="{FF2B5EF4-FFF2-40B4-BE49-F238E27FC236}">
                  <a16:creationId xmlns:a16="http://schemas.microsoft.com/office/drawing/2014/main" id="{C0A1605D-2C8E-02DA-DA0E-C8997E7E3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411" y="2909082"/>
              <a:ext cx="841064" cy="588111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3" name="Freeform 90">
              <a:extLst>
                <a:ext uri="{FF2B5EF4-FFF2-40B4-BE49-F238E27FC236}">
                  <a16:creationId xmlns:a16="http://schemas.microsoft.com/office/drawing/2014/main" id="{AB3F5172-7FF5-F26F-DA9B-F625D9744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453" y="2278355"/>
              <a:ext cx="1400674" cy="94396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4" name="Freeform 92">
              <a:extLst>
                <a:ext uri="{FF2B5EF4-FFF2-40B4-BE49-F238E27FC236}">
                  <a16:creationId xmlns:a16="http://schemas.microsoft.com/office/drawing/2014/main" id="{C77763A0-1F65-A571-F5FB-5082E9759E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8738" y="538527"/>
              <a:ext cx="643167" cy="1694015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5" name="Freeform 96">
              <a:extLst>
                <a:ext uri="{FF2B5EF4-FFF2-40B4-BE49-F238E27FC236}">
                  <a16:creationId xmlns:a16="http://schemas.microsoft.com/office/drawing/2014/main" id="{328BF8F0-049B-706C-CBAD-9B42E41EE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6242" y="235948"/>
              <a:ext cx="1226964" cy="1680165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6" name="Freeform 102">
              <a:extLst>
                <a:ext uri="{FF2B5EF4-FFF2-40B4-BE49-F238E27FC236}">
                  <a16:creationId xmlns:a16="http://schemas.microsoft.com/office/drawing/2014/main" id="{6F726EB3-39CE-17D0-329F-F631486778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8550" y="-33603"/>
              <a:ext cx="3373052" cy="3300666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7" name="Freeform 109">
              <a:extLst>
                <a:ext uri="{FF2B5EF4-FFF2-40B4-BE49-F238E27FC236}">
                  <a16:creationId xmlns:a16="http://schemas.microsoft.com/office/drawing/2014/main" id="{1FDCEE56-93F6-E425-23A3-B7AAF64669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036" y="1542151"/>
              <a:ext cx="664056" cy="121670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39ED7D3F-3E12-FA18-A0A7-E5FA262C41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8971" y="3425810"/>
              <a:ext cx="1218169" cy="970596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49" name="Freeform 146">
              <a:extLst>
                <a:ext uri="{FF2B5EF4-FFF2-40B4-BE49-F238E27FC236}">
                  <a16:creationId xmlns:a16="http://schemas.microsoft.com/office/drawing/2014/main" id="{0BEF5039-01C4-A0A3-D314-3738670B05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172" y="3676183"/>
              <a:ext cx="930118" cy="839550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50" name="Freeform 210">
              <a:extLst>
                <a:ext uri="{FF2B5EF4-FFF2-40B4-BE49-F238E27FC236}">
                  <a16:creationId xmlns:a16="http://schemas.microsoft.com/office/drawing/2014/main" id="{C7DF7C05-EDC2-84BE-1426-0F0FFD320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1975" y="3312876"/>
              <a:ext cx="1810762" cy="94396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51" name="Freeform 223">
              <a:extLst>
                <a:ext uri="{FF2B5EF4-FFF2-40B4-BE49-F238E27FC236}">
                  <a16:creationId xmlns:a16="http://schemas.microsoft.com/office/drawing/2014/main" id="{1A4851EE-007D-F440-8CE8-4306AF4CF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7832" y="363798"/>
              <a:ext cx="722326" cy="127850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  <p:sp>
          <p:nvSpPr>
            <p:cNvPr id="52" name="Freeform 235">
              <a:extLst>
                <a:ext uri="{FF2B5EF4-FFF2-40B4-BE49-F238E27FC236}">
                  <a16:creationId xmlns:a16="http://schemas.microsoft.com/office/drawing/2014/main" id="{B6C8B20E-2CCC-4642-C530-32E717CBC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1808" y="1593291"/>
              <a:ext cx="1169794" cy="1439380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12700" cap="rnd"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10058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e-QuoL colors">
      <a:dk1>
        <a:srgbClr val="000000"/>
      </a:dk1>
      <a:lt1>
        <a:srgbClr val="FFFFFF"/>
      </a:lt1>
      <a:dk2>
        <a:srgbClr val="15015B"/>
      </a:dk2>
      <a:lt2>
        <a:srgbClr val="E7E6E6"/>
      </a:lt2>
      <a:accent1>
        <a:srgbClr val="4C2864"/>
      </a:accent1>
      <a:accent2>
        <a:srgbClr val="693BCC"/>
      </a:accent2>
      <a:accent3>
        <a:srgbClr val="49A1C0"/>
      </a:accent3>
      <a:accent4>
        <a:srgbClr val="CC4987"/>
      </a:accent4>
      <a:accent5>
        <a:srgbClr val="FD935D"/>
      </a:accent5>
      <a:accent6>
        <a:srgbClr val="F3D861"/>
      </a:accent6>
      <a:hlink>
        <a:srgbClr val="49A1C0"/>
      </a:hlink>
      <a:folHlink>
        <a:srgbClr val="693B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e-QuoL colors">
      <a:dk1>
        <a:srgbClr val="000000"/>
      </a:dk1>
      <a:lt1>
        <a:srgbClr val="FFFFFF"/>
      </a:lt1>
      <a:dk2>
        <a:srgbClr val="15015B"/>
      </a:dk2>
      <a:lt2>
        <a:srgbClr val="E7E6E6"/>
      </a:lt2>
      <a:accent1>
        <a:srgbClr val="4C2864"/>
      </a:accent1>
      <a:accent2>
        <a:srgbClr val="693BCC"/>
      </a:accent2>
      <a:accent3>
        <a:srgbClr val="49A1C0"/>
      </a:accent3>
      <a:accent4>
        <a:srgbClr val="CC4987"/>
      </a:accent4>
      <a:accent5>
        <a:srgbClr val="FD935D"/>
      </a:accent5>
      <a:accent6>
        <a:srgbClr val="F3D861"/>
      </a:accent6>
      <a:hlink>
        <a:srgbClr val="49A1C0"/>
      </a:hlink>
      <a:folHlink>
        <a:srgbClr val="693B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1432</Words>
  <Application>Microsoft Office PowerPoint</Application>
  <PresentationFormat>Presentación en pantalla (16:9)</PresentationFormat>
  <Paragraphs>131</Paragraphs>
  <Slides>21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33" baseType="lpstr">
      <vt:lpstr>Calibri Light</vt:lpstr>
      <vt:lpstr>DM Sans 14pt Light</vt:lpstr>
      <vt:lpstr>Roboto</vt:lpstr>
      <vt:lpstr>Urbanist</vt:lpstr>
      <vt:lpstr>DM Sans 14pt Medium</vt:lpstr>
      <vt:lpstr>Arial</vt:lpstr>
      <vt:lpstr>Urbanist Light</vt:lpstr>
      <vt:lpstr>DM Sans 14pt</vt:lpstr>
      <vt:lpstr>Helvetica</vt:lpstr>
      <vt:lpstr>Urbanist Medium</vt:lpstr>
      <vt:lpstr>Simple Light</vt:lpstr>
      <vt:lpstr>1_Simple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YVETTE MOYA-ANGELER</cp:lastModifiedBy>
  <cp:revision>132</cp:revision>
  <cp:lastPrinted>2024-09-09T14:38:53Z</cp:lastPrinted>
  <dcterms:modified xsi:type="dcterms:W3CDTF">2026-01-16T11:16:05Z</dcterms:modified>
</cp:coreProperties>
</file>